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2"/>
  </p:notesMasterIdLst>
  <p:sldIdLst>
    <p:sldId id="432" r:id="rId2"/>
    <p:sldId id="424" r:id="rId3"/>
    <p:sldId id="442" r:id="rId4"/>
    <p:sldId id="437" r:id="rId5"/>
    <p:sldId id="439" r:id="rId6"/>
    <p:sldId id="436" r:id="rId7"/>
    <p:sldId id="427" r:id="rId8"/>
    <p:sldId id="440" r:id="rId9"/>
    <p:sldId id="441" r:id="rId10"/>
    <p:sldId id="434" r:id="rId11"/>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mn-ea"/>
        <a:cs typeface="Arial" charset="0"/>
      </a:defRPr>
    </a:lvl1pPr>
    <a:lvl2pPr marL="457200" algn="l" defTabSz="457200" rtl="0" fontAlgn="base">
      <a:spcBef>
        <a:spcPct val="0"/>
      </a:spcBef>
      <a:spcAft>
        <a:spcPct val="0"/>
      </a:spcAft>
      <a:defRPr kern="1200">
        <a:solidFill>
          <a:schemeClr val="tx1"/>
        </a:solidFill>
        <a:latin typeface="Arial" charset="0"/>
        <a:ea typeface="+mn-ea"/>
        <a:cs typeface="Arial" charset="0"/>
      </a:defRPr>
    </a:lvl2pPr>
    <a:lvl3pPr marL="914400" algn="l" defTabSz="457200" rtl="0" fontAlgn="base">
      <a:spcBef>
        <a:spcPct val="0"/>
      </a:spcBef>
      <a:spcAft>
        <a:spcPct val="0"/>
      </a:spcAft>
      <a:defRPr kern="1200">
        <a:solidFill>
          <a:schemeClr val="tx1"/>
        </a:solidFill>
        <a:latin typeface="Arial" charset="0"/>
        <a:ea typeface="+mn-ea"/>
        <a:cs typeface="Arial" charset="0"/>
      </a:defRPr>
    </a:lvl3pPr>
    <a:lvl4pPr marL="1371600" algn="l" defTabSz="457200" rtl="0" fontAlgn="base">
      <a:spcBef>
        <a:spcPct val="0"/>
      </a:spcBef>
      <a:spcAft>
        <a:spcPct val="0"/>
      </a:spcAft>
      <a:defRPr kern="1200">
        <a:solidFill>
          <a:schemeClr val="tx1"/>
        </a:solidFill>
        <a:latin typeface="Arial" charset="0"/>
        <a:ea typeface="+mn-ea"/>
        <a:cs typeface="Arial" charset="0"/>
      </a:defRPr>
    </a:lvl4pPr>
    <a:lvl5pPr marL="1828800" algn="l" defTabSz="457200"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94"/>
  </p:normalViewPr>
  <p:slideViewPr>
    <p:cSldViewPr snapToGrid="0" snapToObjects="1">
      <p:cViewPr varScale="1">
        <p:scale>
          <a:sx n="63" d="100"/>
          <a:sy n="63" d="100"/>
        </p:scale>
        <p:origin x="1404" y="7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B1C087AF-7629-4990-A0D4-6D0B05128A21}" type="datetimeFigureOut">
              <a:rPr lang="en-US"/>
              <a:pPr>
                <a:defRPr/>
              </a:pPr>
              <a:t>6/8/2022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3BD7E3EA-8DFD-41B2-B23D-DB7FEBC2A6EC}"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p:cNvSpPr>
          <p:nvPr>
            <p:ph type="sldImg"/>
          </p:nvPr>
        </p:nvSpPr>
        <p:spPr bwMode="auto">
          <a:noFill/>
          <a:ln>
            <a:solidFill>
              <a:srgbClr val="000000"/>
            </a:solidFill>
            <a:miter lim="800000"/>
            <a:headEnd/>
            <a:tailEnd/>
          </a:ln>
        </p:spPr>
      </p:sp>
      <p:sp>
        <p:nvSpPr>
          <p:cNvPr id="1741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a:t>Welcome, introduce yourself and the program. Feel free to share about your education/career background, how long you’ve been teaching, etc. </a:t>
            </a:r>
          </a:p>
        </p:txBody>
      </p:sp>
      <p:sp>
        <p:nvSpPr>
          <p:cNvPr id="1741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A969B5C-92EB-4DB2-8F6A-5A296982A3A3}" type="slidenum">
              <a:rPr lang="en-US">
                <a:cs typeface="Arial" charset="0"/>
              </a:rPr>
              <a:pPr fontAlgn="base">
                <a:spcBef>
                  <a:spcPct val="0"/>
                </a:spcBef>
                <a:spcAft>
                  <a:spcPct val="0"/>
                </a:spcAft>
                <a:defRPr/>
              </a:pPr>
              <a:t>1</a:t>
            </a:fld>
            <a:endParaRPr lang="en-US">
              <a:cs typeface="Arial"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lide Image Placeholder 1"/>
          <p:cNvSpPr>
            <a:spLocks noGrp="1" noRot="1" noChangeAspect="1" noTextEdit="1"/>
          </p:cNvSpPr>
          <p:nvPr>
            <p:ph type="sldImg"/>
          </p:nvPr>
        </p:nvSpPr>
        <p:spPr bwMode="auto">
          <a:noFill/>
          <a:ln>
            <a:solidFill>
              <a:srgbClr val="000000"/>
            </a:solidFill>
            <a:miter lim="800000"/>
            <a:headEnd/>
            <a:tailEnd/>
          </a:ln>
        </p:spPr>
      </p:sp>
      <p:sp>
        <p:nvSpPr>
          <p:cNvPr id="3789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37891" name="Slide Number Placeholder 3"/>
          <p:cNvSpPr txBox="1">
            <a:spLocks noGrp="1"/>
          </p:cNvSpPr>
          <p:nvPr/>
        </p:nvSpPr>
        <p:spPr bwMode="auto">
          <a:xfrm>
            <a:off x="3884613" y="8685213"/>
            <a:ext cx="2971800" cy="458787"/>
          </a:xfrm>
          <a:prstGeom prst="rect">
            <a:avLst/>
          </a:prstGeom>
          <a:noFill/>
          <a:ln w="9525">
            <a:noFill/>
            <a:miter lim="800000"/>
            <a:headEnd/>
            <a:tailEnd/>
          </a:ln>
        </p:spPr>
        <p:txBody>
          <a:bodyPr anchor="b"/>
          <a:lstStyle/>
          <a:p>
            <a:pPr algn="r"/>
            <a:fld id="{0B21A3DE-A1E4-488C-902C-BB0A8694D564}" type="slidenum">
              <a:rPr lang="en-US" sz="1200">
                <a:latin typeface="Calibri" pitchFamily="34" charset="0"/>
              </a:rPr>
              <a:pPr algn="r"/>
              <a:t>10</a:t>
            </a:fld>
            <a:endParaRPr lang="en-US" sz="1200">
              <a:latin typeface="Calibri"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p:cNvSpPr>
          <p:nvPr>
            <p:ph type="sldImg"/>
          </p:nvPr>
        </p:nvSpPr>
        <p:spPr bwMode="auto">
          <a:noFill/>
          <a:ln>
            <a:solidFill>
              <a:srgbClr val="000000"/>
            </a:solidFill>
            <a:miter lim="800000"/>
            <a:headEnd/>
            <a:tailEnd/>
          </a:ln>
        </p:spPr>
      </p:sp>
      <p:sp>
        <p:nvSpPr>
          <p:cNvPr id="1945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1945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E84220F-3006-46BE-BAE3-A78805F7C2B8}" type="slidenum">
              <a:rPr lang="en-US">
                <a:cs typeface="Arial" charset="0"/>
              </a:rPr>
              <a:pPr fontAlgn="base">
                <a:spcBef>
                  <a:spcPct val="0"/>
                </a:spcBef>
                <a:spcAft>
                  <a:spcPct val="0"/>
                </a:spcAft>
                <a:defRPr/>
              </a:pPr>
              <a:t>2</a:t>
            </a:fld>
            <a:endParaRPr lang="en-US">
              <a:cs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Slide Image Placeholder 1"/>
          <p:cNvSpPr>
            <a:spLocks noGrp="1" noRot="1" noChangeAspect="1" noTextEdit="1"/>
          </p:cNvSpPr>
          <p:nvPr>
            <p:ph type="sldImg"/>
          </p:nvPr>
        </p:nvSpPr>
        <p:spPr bwMode="auto">
          <a:noFill/>
          <a:ln>
            <a:solidFill>
              <a:srgbClr val="000000"/>
            </a:solidFill>
            <a:miter lim="800000"/>
            <a:headEnd/>
            <a:tailEnd/>
          </a:ln>
        </p:spPr>
      </p:sp>
      <p:sp>
        <p:nvSpPr>
          <p:cNvPr id="2150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21507" name="Slide Number Placeholder 3"/>
          <p:cNvSpPr txBox="1">
            <a:spLocks noGrp="1"/>
          </p:cNvSpPr>
          <p:nvPr/>
        </p:nvSpPr>
        <p:spPr bwMode="auto">
          <a:xfrm>
            <a:off x="3884613" y="8685213"/>
            <a:ext cx="2971800" cy="458787"/>
          </a:xfrm>
          <a:prstGeom prst="rect">
            <a:avLst/>
          </a:prstGeom>
          <a:noFill/>
          <a:ln>
            <a:miter lim="800000"/>
            <a:headEnd/>
            <a:tailEnd/>
          </a:ln>
        </p:spPr>
        <p:txBody>
          <a:bodyPr anchor="b"/>
          <a:lstStyle/>
          <a:p>
            <a:pPr algn="r">
              <a:defRPr/>
            </a:pPr>
            <a:fld id="{D4D78D70-9631-4257-B4AC-583A32165481}" type="slidenum">
              <a:rPr lang="en-US" sz="1200">
                <a:latin typeface="+mn-lt"/>
              </a:rPr>
              <a:pPr algn="r">
                <a:defRPr/>
              </a:pPr>
              <a:t>3</a:t>
            </a:fld>
            <a:endParaRPr lang="en-US" sz="1200">
              <a:latin typeface="+mn-lt"/>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noTextEdit="1"/>
          </p:cNvSpPr>
          <p:nvPr>
            <p:ph type="sldImg"/>
          </p:nvPr>
        </p:nvSpPr>
        <p:spPr bwMode="auto">
          <a:noFill/>
          <a:ln>
            <a:solidFill>
              <a:srgbClr val="000000"/>
            </a:solidFill>
            <a:miter lim="800000"/>
            <a:headEnd/>
            <a:tailEnd/>
          </a:ln>
        </p:spPr>
      </p:sp>
      <p:sp>
        <p:nvSpPr>
          <p:cNvPr id="2560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25603" name="Slide Number Placeholder 3"/>
          <p:cNvSpPr txBox="1">
            <a:spLocks noGrp="1"/>
          </p:cNvSpPr>
          <p:nvPr/>
        </p:nvSpPr>
        <p:spPr bwMode="auto">
          <a:xfrm>
            <a:off x="3884613" y="8685213"/>
            <a:ext cx="2971800" cy="458787"/>
          </a:xfrm>
          <a:prstGeom prst="rect">
            <a:avLst/>
          </a:prstGeom>
          <a:noFill/>
          <a:ln w="9525">
            <a:noFill/>
            <a:miter lim="800000"/>
            <a:headEnd/>
            <a:tailEnd/>
          </a:ln>
        </p:spPr>
        <p:txBody>
          <a:bodyPr anchor="b"/>
          <a:lstStyle/>
          <a:p>
            <a:pPr algn="r"/>
            <a:fld id="{0AC9D550-7470-47DD-977B-10E51E13C7AA}" type="slidenum">
              <a:rPr lang="en-US" sz="1200">
                <a:latin typeface="Calibri" pitchFamily="34" charset="0"/>
              </a:rPr>
              <a:pPr algn="r"/>
              <a:t>4</a:t>
            </a:fld>
            <a:endParaRPr lang="en-US" sz="1200">
              <a:latin typeface="Calibri"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Image Placeholder 1"/>
          <p:cNvSpPr>
            <a:spLocks noGrp="1" noRot="1" noChangeAspect="1" noTextEdit="1"/>
          </p:cNvSpPr>
          <p:nvPr>
            <p:ph type="sldImg"/>
          </p:nvPr>
        </p:nvSpPr>
        <p:spPr bwMode="auto">
          <a:noFill/>
          <a:ln>
            <a:solidFill>
              <a:srgbClr val="000000"/>
            </a:solidFill>
            <a:miter lim="800000"/>
            <a:headEnd/>
            <a:tailEnd/>
          </a:ln>
        </p:spPr>
      </p:sp>
      <p:sp>
        <p:nvSpPr>
          <p:cNvPr id="2765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27651" name="Slide Number Placeholder 3"/>
          <p:cNvSpPr txBox="1">
            <a:spLocks noGrp="1"/>
          </p:cNvSpPr>
          <p:nvPr/>
        </p:nvSpPr>
        <p:spPr bwMode="auto">
          <a:xfrm>
            <a:off x="3884613" y="8685213"/>
            <a:ext cx="2971800" cy="458787"/>
          </a:xfrm>
          <a:prstGeom prst="rect">
            <a:avLst/>
          </a:prstGeom>
          <a:noFill/>
          <a:ln w="9525">
            <a:noFill/>
            <a:miter lim="800000"/>
            <a:headEnd/>
            <a:tailEnd/>
          </a:ln>
        </p:spPr>
        <p:txBody>
          <a:bodyPr anchor="b"/>
          <a:lstStyle/>
          <a:p>
            <a:pPr algn="r"/>
            <a:fld id="{52B7A275-7C59-42C3-BC3A-797D148F3E82}" type="slidenum">
              <a:rPr lang="en-US" sz="1200">
                <a:latin typeface="Calibri" pitchFamily="34" charset="0"/>
              </a:rPr>
              <a:pPr algn="r"/>
              <a:t>5</a:t>
            </a:fld>
            <a:endParaRPr lang="en-US" sz="1200">
              <a:latin typeface="Calibri"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noTextEdit="1"/>
          </p:cNvSpPr>
          <p:nvPr>
            <p:ph type="sldImg"/>
          </p:nvPr>
        </p:nvSpPr>
        <p:spPr bwMode="auto">
          <a:noFill/>
          <a:ln>
            <a:solidFill>
              <a:srgbClr val="000000"/>
            </a:solidFill>
            <a:miter lim="800000"/>
            <a:headEnd/>
            <a:tailEnd/>
          </a:ln>
        </p:spPr>
      </p:sp>
      <p:sp>
        <p:nvSpPr>
          <p:cNvPr id="2969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29699" name="Slide Number Placeholder 3"/>
          <p:cNvSpPr txBox="1">
            <a:spLocks noGrp="1"/>
          </p:cNvSpPr>
          <p:nvPr/>
        </p:nvSpPr>
        <p:spPr bwMode="auto">
          <a:xfrm>
            <a:off x="3884613" y="8685213"/>
            <a:ext cx="2971800" cy="458787"/>
          </a:xfrm>
          <a:prstGeom prst="rect">
            <a:avLst/>
          </a:prstGeom>
          <a:noFill/>
          <a:ln w="9525">
            <a:noFill/>
            <a:miter lim="800000"/>
            <a:headEnd/>
            <a:tailEnd/>
          </a:ln>
        </p:spPr>
        <p:txBody>
          <a:bodyPr anchor="b"/>
          <a:lstStyle/>
          <a:p>
            <a:pPr algn="r"/>
            <a:fld id="{07A8D584-E1D1-4F14-A4F6-68A03FA6FD9D}" type="slidenum">
              <a:rPr lang="en-US" sz="1200">
                <a:latin typeface="Calibri" pitchFamily="34" charset="0"/>
              </a:rPr>
              <a:pPr algn="r"/>
              <a:t>6</a:t>
            </a:fld>
            <a:endParaRPr lang="en-US" sz="1200">
              <a:latin typeface="Calibri"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Image Placeholder 1"/>
          <p:cNvSpPr>
            <a:spLocks noGrp="1" noRot="1" noChangeAspect="1"/>
          </p:cNvSpPr>
          <p:nvPr>
            <p:ph type="sldImg"/>
          </p:nvPr>
        </p:nvSpPr>
        <p:spPr bwMode="auto">
          <a:noFill/>
          <a:ln>
            <a:solidFill>
              <a:srgbClr val="000000"/>
            </a:solidFill>
            <a:miter lim="800000"/>
            <a:headEnd/>
            <a:tailEnd/>
          </a:ln>
        </p:spPr>
      </p:sp>
      <p:sp>
        <p:nvSpPr>
          <p:cNvPr id="3174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2560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611CA45-F771-4DA5-9E38-0324A35C42C0}" type="slidenum">
              <a:rPr lang="en-US">
                <a:cs typeface="Arial" charset="0"/>
              </a:rPr>
              <a:pPr fontAlgn="base">
                <a:spcBef>
                  <a:spcPct val="0"/>
                </a:spcBef>
                <a:spcAft>
                  <a:spcPct val="0"/>
                </a:spcAft>
                <a:defRPr/>
              </a:pPr>
              <a:t>7</a:t>
            </a:fld>
            <a:endParaRPr lang="en-US">
              <a:cs typeface="Arial"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Image Placeholder 1"/>
          <p:cNvSpPr>
            <a:spLocks noGrp="1" noRot="1" noChangeAspect="1" noTextEdit="1"/>
          </p:cNvSpPr>
          <p:nvPr>
            <p:ph type="sldImg"/>
          </p:nvPr>
        </p:nvSpPr>
        <p:spPr bwMode="auto">
          <a:noFill/>
          <a:ln>
            <a:solidFill>
              <a:srgbClr val="000000"/>
            </a:solidFill>
            <a:miter lim="800000"/>
            <a:headEnd/>
            <a:tailEnd/>
          </a:ln>
        </p:spPr>
      </p:sp>
      <p:sp>
        <p:nvSpPr>
          <p:cNvPr id="3379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19459" name="Slide Number Placeholder 3"/>
          <p:cNvSpPr txBox="1">
            <a:spLocks noGrp="1"/>
          </p:cNvSpPr>
          <p:nvPr/>
        </p:nvSpPr>
        <p:spPr bwMode="auto">
          <a:xfrm>
            <a:off x="3884613" y="8685213"/>
            <a:ext cx="2971800" cy="458787"/>
          </a:xfrm>
          <a:prstGeom prst="rect">
            <a:avLst/>
          </a:prstGeom>
          <a:noFill/>
          <a:ln>
            <a:miter lim="800000"/>
            <a:headEnd/>
            <a:tailEnd/>
          </a:ln>
        </p:spPr>
        <p:txBody>
          <a:bodyPr anchor="b"/>
          <a:lstStyle/>
          <a:p>
            <a:pPr algn="r">
              <a:defRPr/>
            </a:pPr>
            <a:fld id="{09B8CD32-3E58-4E6A-B3A0-4D5AB2F3545F}" type="slidenum">
              <a:rPr lang="en-US" sz="1200">
                <a:latin typeface="+mn-lt"/>
              </a:rPr>
              <a:pPr algn="r">
                <a:defRPr/>
              </a:pPr>
              <a:t>8</a:t>
            </a:fld>
            <a:endParaRPr lang="en-US" sz="1200">
              <a:latin typeface="+mn-lt"/>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p:cNvSpPr>
            <a:spLocks noGrp="1" noRot="1" noChangeAspect="1" noTextEdit="1"/>
          </p:cNvSpPr>
          <p:nvPr>
            <p:ph type="sldImg"/>
          </p:nvPr>
        </p:nvSpPr>
        <p:spPr bwMode="auto">
          <a:noFill/>
          <a:ln>
            <a:solidFill>
              <a:srgbClr val="000000"/>
            </a:solidFill>
            <a:miter lim="800000"/>
            <a:headEnd/>
            <a:tailEnd/>
          </a:ln>
        </p:spPr>
      </p:sp>
      <p:sp>
        <p:nvSpPr>
          <p:cNvPr id="3584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21507" name="Slide Number Placeholder 3"/>
          <p:cNvSpPr txBox="1">
            <a:spLocks noGrp="1"/>
          </p:cNvSpPr>
          <p:nvPr/>
        </p:nvSpPr>
        <p:spPr bwMode="auto">
          <a:xfrm>
            <a:off x="3884613" y="8685213"/>
            <a:ext cx="2971800" cy="458787"/>
          </a:xfrm>
          <a:prstGeom prst="rect">
            <a:avLst/>
          </a:prstGeom>
          <a:noFill/>
          <a:ln>
            <a:miter lim="800000"/>
            <a:headEnd/>
            <a:tailEnd/>
          </a:ln>
        </p:spPr>
        <p:txBody>
          <a:bodyPr anchor="b"/>
          <a:lstStyle/>
          <a:p>
            <a:pPr algn="r">
              <a:defRPr/>
            </a:pPr>
            <a:fld id="{26E24E2A-F7D1-45D5-8990-87A5480D8F06}" type="slidenum">
              <a:rPr lang="en-US" sz="1200">
                <a:latin typeface="+mn-lt"/>
              </a:rPr>
              <a:pPr algn="r">
                <a:defRPr/>
              </a:pPr>
              <a:t>9</a:t>
            </a:fld>
            <a:endParaRPr lang="en-US" sz="1200">
              <a:latin typeface="+mn-lt"/>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lvl1pPr>
          </a:lstStyle>
          <a:p>
            <a:pPr>
              <a:defRPr/>
            </a:pPr>
            <a:fld id="{A9B027EF-EA52-4918-9F7A-3230756EDBB7}" type="datetimeFigureOut">
              <a:rPr lang="en-US"/>
              <a:pPr>
                <a:defRPr/>
              </a:pPr>
              <a:t>6/8/2022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CBA8A2F-BC1A-4DEE-A5D8-44EE0CB9948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E6E61011-247B-4991-A40E-4854382D0ED0}" type="datetimeFigureOut">
              <a:rPr lang="en-US"/>
              <a:pPr>
                <a:defRPr/>
              </a:pPr>
              <a:t>6/8/2022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3E2DCD2-5272-4FC5-87CA-FB3CE4148207}"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0AA26205-A72B-4CDB-8614-4C921FAA1523}" type="datetimeFigureOut">
              <a:rPr lang="en-US"/>
              <a:pPr>
                <a:defRPr/>
              </a:pPr>
              <a:t>6/8/2022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E717F3C-5F1B-46A2-80CD-410BB2C28C01}"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52DE6F9B-A14D-4A4C-A4C8-5C91EE5BF0C2}" type="datetimeFigureOut">
              <a:rPr lang="en-US"/>
              <a:pPr>
                <a:defRPr/>
              </a:pPr>
              <a:t>6/8/2022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64E78C3-DE4C-4DD4-812C-D53905165160}"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B46D9040-53C0-4425-885D-98D4C256DEE7}" type="datetimeFigureOut">
              <a:rPr lang="en-US"/>
              <a:pPr>
                <a:defRPr/>
              </a:pPr>
              <a:t>6/8/2022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307F56E-1FC8-4441-8928-1C2566ADEDE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86A84B5B-7FB4-4E8E-BB89-D465BFBB3E9B}" type="datetimeFigureOut">
              <a:rPr lang="en-US"/>
              <a:pPr>
                <a:defRPr/>
              </a:pPr>
              <a:t>6/8/2022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6A745363-D4D7-4B21-AAB6-FBBD7705C918}"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lvl1pPr>
              <a:defRPr/>
            </a:lvl1pPr>
          </a:lstStyle>
          <a:p>
            <a:pPr>
              <a:defRPr/>
            </a:pPr>
            <a:fld id="{587883A8-3E14-4B38-966D-FFB868941170}" type="datetimeFigureOut">
              <a:rPr lang="en-US"/>
              <a:pPr>
                <a:defRPr/>
              </a:pPr>
              <a:t>6/8/2022</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B647124E-C53F-4D70-84E9-0647B2EED7F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fld id="{F3421966-0F48-4223-8558-043AF8DEBECC}" type="datetimeFigureOut">
              <a:rPr lang="en-US"/>
              <a:pPr>
                <a:defRPr/>
              </a:pPr>
              <a:t>6/8/2022</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2D0809B0-CD08-4235-9285-1A2D6EA3360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DCF1141-FCEC-40F1-8051-9FA853C99DC2}" type="datetimeFigureOut">
              <a:rPr lang="en-US"/>
              <a:pPr>
                <a:defRPr/>
              </a:pPr>
              <a:t>6/8/2022</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577F56B7-8415-4931-A2A8-42489FE1AE40}"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BE6DF6CD-0775-4254-BDC6-60A389845597}" type="datetimeFigureOut">
              <a:rPr lang="en-US"/>
              <a:pPr>
                <a:defRPr/>
              </a:pPr>
              <a:t>6/8/2022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CDA5EAF-7B67-4170-A6D3-E7E95D9B3A0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FD8EBEA4-C8AF-4EDE-A86F-488D4F384D59}" type="datetimeFigureOut">
              <a:rPr lang="en-US"/>
              <a:pPr>
                <a:defRPr/>
              </a:pPr>
              <a:t>6/8/2022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7DB1D08-2E07-46AD-A52E-BC0AEB342430}"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28650" y="365125"/>
            <a:ext cx="7886700" cy="13255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628650" y="1825625"/>
            <a:ext cx="7886700" cy="43513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29D6D5E8-4D17-475F-BB02-E4E9C5136F96}" type="datetimeFigureOut">
              <a:rPr lang="en-US"/>
              <a:pPr>
                <a:defRPr/>
              </a:pPr>
              <a:t>6/8/2022</a:t>
            </a:fld>
            <a:endParaRPr 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7E1EF651-8336-4566-9DED-F243D596A0E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itchFamily="34" charset="0"/>
        </a:defRPr>
      </a:lvl2pPr>
      <a:lvl3pPr algn="l" rtl="0" eaLnBrk="0" fontAlgn="base" hangingPunct="0">
        <a:lnSpc>
          <a:spcPct val="90000"/>
        </a:lnSpc>
        <a:spcBef>
          <a:spcPct val="0"/>
        </a:spcBef>
        <a:spcAft>
          <a:spcPct val="0"/>
        </a:spcAft>
        <a:defRPr sz="4400">
          <a:solidFill>
            <a:schemeClr val="tx1"/>
          </a:solidFill>
          <a:latin typeface="Calibri Light" pitchFamily="34" charset="0"/>
        </a:defRPr>
      </a:lvl3pPr>
      <a:lvl4pPr algn="l" rtl="0" eaLnBrk="0" fontAlgn="base" hangingPunct="0">
        <a:lnSpc>
          <a:spcPct val="90000"/>
        </a:lnSpc>
        <a:spcBef>
          <a:spcPct val="0"/>
        </a:spcBef>
        <a:spcAft>
          <a:spcPct val="0"/>
        </a:spcAft>
        <a:defRPr sz="4400">
          <a:solidFill>
            <a:schemeClr val="tx1"/>
          </a:solidFill>
          <a:latin typeface="Calibri Light" pitchFamily="34" charset="0"/>
        </a:defRPr>
      </a:lvl4pPr>
      <a:lvl5pPr algn="l" rtl="0" eaLnBrk="0" fontAlgn="base" hangingPunct="0">
        <a:lnSpc>
          <a:spcPct val="90000"/>
        </a:lnSpc>
        <a:spcBef>
          <a:spcPct val="0"/>
        </a:spcBef>
        <a:spcAft>
          <a:spcPct val="0"/>
        </a:spcAft>
        <a:defRPr sz="4400">
          <a:solidFill>
            <a:schemeClr val="tx1"/>
          </a:solidFill>
          <a:latin typeface="Calibri Light" pitchFamily="34" charset="0"/>
        </a:defRPr>
      </a:lvl5pPr>
      <a:lvl6pPr marL="457200" algn="l" rtl="0" fontAlgn="base">
        <a:lnSpc>
          <a:spcPct val="90000"/>
        </a:lnSpc>
        <a:spcBef>
          <a:spcPct val="0"/>
        </a:spcBef>
        <a:spcAft>
          <a:spcPct val="0"/>
        </a:spcAft>
        <a:defRPr sz="4400">
          <a:solidFill>
            <a:schemeClr val="tx1"/>
          </a:solidFill>
          <a:latin typeface="Calibri Light" pitchFamily="34" charset="0"/>
        </a:defRPr>
      </a:lvl6pPr>
      <a:lvl7pPr marL="914400" algn="l" rtl="0" fontAlgn="base">
        <a:lnSpc>
          <a:spcPct val="90000"/>
        </a:lnSpc>
        <a:spcBef>
          <a:spcPct val="0"/>
        </a:spcBef>
        <a:spcAft>
          <a:spcPct val="0"/>
        </a:spcAft>
        <a:defRPr sz="4400">
          <a:solidFill>
            <a:schemeClr val="tx1"/>
          </a:solidFill>
          <a:latin typeface="Calibri Light" pitchFamily="34" charset="0"/>
        </a:defRPr>
      </a:lvl7pPr>
      <a:lvl8pPr marL="1371600" algn="l" rtl="0" fontAlgn="base">
        <a:lnSpc>
          <a:spcPct val="90000"/>
        </a:lnSpc>
        <a:spcBef>
          <a:spcPct val="0"/>
        </a:spcBef>
        <a:spcAft>
          <a:spcPct val="0"/>
        </a:spcAft>
        <a:defRPr sz="4400">
          <a:solidFill>
            <a:schemeClr val="tx1"/>
          </a:solidFill>
          <a:latin typeface="Calibri Light" pitchFamily="34" charset="0"/>
        </a:defRPr>
      </a:lvl8pPr>
      <a:lvl9pPr marL="1828800" algn="l" rtl="0" fontAlgn="base">
        <a:lnSpc>
          <a:spcPct val="90000"/>
        </a:lnSpc>
        <a:spcBef>
          <a:spcPct val="0"/>
        </a:spcBef>
        <a:spcAft>
          <a:spcPct val="0"/>
        </a:spcAft>
        <a:defRPr sz="4400">
          <a:solidFill>
            <a:schemeClr val="tx1"/>
          </a:solidFill>
          <a:latin typeface="Calibri Light" pitchFamily="34" charset="0"/>
        </a:defRPr>
      </a:lvl9pPr>
    </p:titleStyle>
    <p:bodyStyle>
      <a:lvl1pPr marL="228600" indent="-228600" algn="l" rtl="0" eaLnBrk="0" fontAlgn="base" hangingPunct="0">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extBox 5"/>
          <p:cNvSpPr txBox="1">
            <a:spLocks noChangeArrowheads="1"/>
          </p:cNvSpPr>
          <p:nvPr/>
        </p:nvSpPr>
        <p:spPr bwMode="auto">
          <a:xfrm>
            <a:off x="684213" y="1323975"/>
            <a:ext cx="7775575" cy="2446338"/>
          </a:xfrm>
          <a:prstGeom prst="rect">
            <a:avLst/>
          </a:prstGeom>
          <a:noFill/>
          <a:ln w="9525">
            <a:noFill/>
            <a:miter lim="800000"/>
            <a:headEnd/>
            <a:tailEnd/>
          </a:ln>
        </p:spPr>
        <p:txBody>
          <a:bodyPr>
            <a:spAutoFit/>
          </a:bodyPr>
          <a:lstStyle/>
          <a:p>
            <a:pPr algn="ctr"/>
            <a:r>
              <a:rPr lang="en-US" sz="5400" b="1">
                <a:solidFill>
                  <a:schemeClr val="bg1"/>
                </a:solidFill>
                <a:latin typeface="Calibri" pitchFamily="34" charset="0"/>
              </a:rPr>
              <a:t>Program Name </a:t>
            </a:r>
          </a:p>
          <a:p>
            <a:pPr algn="ctr">
              <a:spcAft>
                <a:spcPts val="1800"/>
              </a:spcAft>
            </a:pPr>
            <a:r>
              <a:rPr lang="en-US" sz="5400" b="1">
                <a:solidFill>
                  <a:schemeClr val="bg1"/>
                </a:solidFill>
                <a:latin typeface="Calibri" pitchFamily="34" charset="0"/>
              </a:rPr>
              <a:t>Goes Here</a:t>
            </a:r>
          </a:p>
          <a:p>
            <a:pPr algn="ctr"/>
            <a:r>
              <a:rPr lang="en-US" sz="3000">
                <a:solidFill>
                  <a:schemeClr val="bg1"/>
                </a:solidFill>
                <a:latin typeface="Calibri" pitchFamily="34" charset="0"/>
              </a:rPr>
              <a:t>Presenter Name Goes Here</a:t>
            </a:r>
          </a:p>
        </p:txBody>
      </p:sp>
      <p:pic>
        <p:nvPicPr>
          <p:cNvPr id="16386" name="Picture 2" descr="Shape&#10;&#10;Description automatically generated"/>
          <p:cNvPicPr>
            <a:picLocks noChangeAspect="1"/>
          </p:cNvPicPr>
          <p:nvPr/>
        </p:nvPicPr>
        <p:blipFill>
          <a:blip r:embed="rId3"/>
          <a:srcRect/>
          <a:stretch>
            <a:fillRect/>
          </a:stretch>
        </p:blipFill>
        <p:spPr bwMode="auto">
          <a:xfrm>
            <a:off x="-12700" y="-9525"/>
            <a:ext cx="9156700" cy="6867525"/>
          </a:xfrm>
          <a:prstGeom prst="rect">
            <a:avLst/>
          </a:prstGeom>
          <a:noFill/>
          <a:ln w="9525">
            <a:noFill/>
            <a:miter lim="800000"/>
            <a:headEnd/>
            <a:tailEnd/>
          </a:ln>
        </p:spPr>
      </p:pic>
      <p:sp>
        <p:nvSpPr>
          <p:cNvPr id="16387" name="TextBox 3"/>
          <p:cNvSpPr txBox="1">
            <a:spLocks noChangeArrowheads="1"/>
          </p:cNvSpPr>
          <p:nvPr/>
        </p:nvSpPr>
        <p:spPr bwMode="auto">
          <a:xfrm>
            <a:off x="677863" y="977900"/>
            <a:ext cx="7775575" cy="3838575"/>
          </a:xfrm>
          <a:prstGeom prst="rect">
            <a:avLst/>
          </a:prstGeom>
          <a:noFill/>
          <a:ln w="9525">
            <a:noFill/>
            <a:miter lim="800000"/>
            <a:headEnd/>
            <a:tailEnd/>
          </a:ln>
        </p:spPr>
        <p:txBody>
          <a:bodyPr>
            <a:spAutoFit/>
          </a:bodyPr>
          <a:lstStyle/>
          <a:p>
            <a:pPr algn="ctr"/>
            <a:r>
              <a:rPr lang="en-US" sz="5400" b="1">
                <a:solidFill>
                  <a:schemeClr val="bg1"/>
                </a:solidFill>
                <a:latin typeface="Calibri" pitchFamily="34" charset="0"/>
              </a:rPr>
              <a:t>North Seattle College </a:t>
            </a:r>
          </a:p>
          <a:p>
            <a:pPr algn="ctr"/>
            <a:endParaRPr lang="en-US" sz="5400" b="1">
              <a:solidFill>
                <a:schemeClr val="bg1"/>
              </a:solidFill>
              <a:latin typeface="Calibri" pitchFamily="34" charset="0"/>
            </a:endParaRPr>
          </a:p>
          <a:p>
            <a:pPr algn="ctr"/>
            <a:r>
              <a:rPr lang="en-US" sz="5400" b="1">
                <a:solidFill>
                  <a:schemeClr val="bg1"/>
                </a:solidFill>
                <a:latin typeface="Calibri" pitchFamily="34" charset="0"/>
              </a:rPr>
              <a:t>Fire Science </a:t>
            </a:r>
          </a:p>
          <a:p>
            <a:pPr algn="ctr"/>
            <a:endParaRPr lang="en-US" sz="5400" b="1">
              <a:solidFill>
                <a:schemeClr val="bg1"/>
              </a:solidFill>
              <a:latin typeface="Calibri" pitchFamily="34" charset="0"/>
            </a:endParaRPr>
          </a:p>
          <a:p>
            <a:pPr algn="ctr"/>
            <a:r>
              <a:rPr lang="en-US" sz="3000">
                <a:solidFill>
                  <a:schemeClr val="bg1"/>
                </a:solidFill>
                <a:latin typeface="Calibri" pitchFamily="34" charset="0"/>
              </a:rPr>
              <a:t>Megan Bloomingdale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extBox 4"/>
          <p:cNvSpPr txBox="1">
            <a:spLocks noChangeArrowheads="1"/>
          </p:cNvSpPr>
          <p:nvPr/>
        </p:nvSpPr>
        <p:spPr bwMode="auto">
          <a:xfrm>
            <a:off x="9296400" y="990600"/>
            <a:ext cx="184150" cy="369888"/>
          </a:xfrm>
          <a:prstGeom prst="rect">
            <a:avLst/>
          </a:prstGeom>
          <a:noFill/>
          <a:ln w="9525">
            <a:noFill/>
            <a:miter lim="800000"/>
            <a:headEnd/>
            <a:tailEnd/>
          </a:ln>
        </p:spPr>
        <p:txBody>
          <a:bodyPr wrap="none">
            <a:spAutoFit/>
          </a:bodyPr>
          <a:lstStyle/>
          <a:p>
            <a:endParaRPr lang="en-US">
              <a:latin typeface="Calibri" pitchFamily="34" charset="0"/>
            </a:endParaRPr>
          </a:p>
        </p:txBody>
      </p:sp>
      <p:sp>
        <p:nvSpPr>
          <p:cNvPr id="2" name="Rectangle 1">
            <a:extLst/>
          </p:cNvPr>
          <p:cNvSpPr/>
          <p:nvPr/>
        </p:nvSpPr>
        <p:spPr>
          <a:xfrm>
            <a:off x="0" y="0"/>
            <a:ext cx="9144000" cy="914400"/>
          </a:xfrm>
          <a:prstGeom prst="rect">
            <a:avLst/>
          </a:prstGeom>
          <a:gradFill>
            <a:gsLst>
              <a:gs pos="0">
                <a:srgbClr val="00A9DC"/>
              </a:gs>
              <a:gs pos="99000">
                <a:srgbClr val="005192"/>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6867" name="TextBox 3"/>
          <p:cNvSpPr txBox="1">
            <a:spLocks noChangeArrowheads="1"/>
          </p:cNvSpPr>
          <p:nvPr/>
        </p:nvSpPr>
        <p:spPr bwMode="auto">
          <a:xfrm>
            <a:off x="0" y="41275"/>
            <a:ext cx="9144000" cy="823913"/>
          </a:xfrm>
          <a:prstGeom prst="rect">
            <a:avLst/>
          </a:prstGeom>
          <a:noFill/>
          <a:ln w="9525">
            <a:noFill/>
            <a:miter lim="800000"/>
            <a:headEnd/>
            <a:tailEnd/>
          </a:ln>
        </p:spPr>
        <p:txBody>
          <a:bodyPr>
            <a:spAutoFit/>
          </a:bodyPr>
          <a:lstStyle/>
          <a:p>
            <a:pPr algn="ctr"/>
            <a:r>
              <a:rPr lang="en-US" sz="4800" b="1">
                <a:solidFill>
                  <a:schemeClr val="bg1"/>
                </a:solidFill>
                <a:latin typeface="Calibri" pitchFamily="34" charset="0"/>
              </a:rPr>
              <a:t>EMT </a:t>
            </a:r>
          </a:p>
        </p:txBody>
      </p:sp>
      <p:sp>
        <p:nvSpPr>
          <p:cNvPr id="6" name="TextBox 5">
            <a:extLst/>
          </p:cNvPr>
          <p:cNvSpPr txBox="1"/>
          <p:nvPr/>
        </p:nvSpPr>
        <p:spPr>
          <a:xfrm>
            <a:off x="188913" y="1590675"/>
            <a:ext cx="3232150" cy="3662363"/>
          </a:xfrm>
          <a:prstGeom prst="rect">
            <a:avLst/>
          </a:prstGeom>
          <a:noFill/>
        </p:spPr>
        <p:txBody>
          <a:bodyPr>
            <a:spAutoFit/>
          </a:bodyPr>
          <a:lstStyle/>
          <a:p>
            <a:pPr>
              <a:defRPr/>
            </a:pPr>
            <a:endParaRPr lang="en-US">
              <a:effectLst>
                <a:outerShdw blurRad="38100" dist="38100" dir="2700000" algn="tl">
                  <a:srgbClr val="C0C0C0"/>
                </a:outerShdw>
              </a:effectLst>
            </a:endParaRPr>
          </a:p>
          <a:p>
            <a:pPr>
              <a:defRPr/>
            </a:pPr>
            <a:r>
              <a:rPr lang="en-US">
                <a:effectLst>
                  <a:outerShdw blurRad="38100" dist="38100" dir="2700000" algn="tl">
                    <a:srgbClr val="C0C0C0"/>
                  </a:outerShdw>
                </a:effectLst>
              </a:rPr>
              <a:t>Patient Assessment</a:t>
            </a:r>
          </a:p>
          <a:p>
            <a:pPr>
              <a:defRPr/>
            </a:pPr>
            <a:r>
              <a:rPr lang="en-US">
                <a:effectLst>
                  <a:outerShdw blurRad="38100" dist="38100" dir="2700000" algn="tl">
                    <a:srgbClr val="C0C0C0"/>
                  </a:outerShdw>
                </a:effectLst>
              </a:rPr>
              <a:t>Vital Signs</a:t>
            </a:r>
          </a:p>
          <a:p>
            <a:pPr>
              <a:defRPr/>
            </a:pPr>
            <a:r>
              <a:rPr lang="en-US">
                <a:effectLst>
                  <a:outerShdw blurRad="38100" dist="38100" dir="2700000" algn="tl">
                    <a:srgbClr val="C0C0C0"/>
                  </a:outerShdw>
                </a:effectLst>
              </a:rPr>
              <a:t>CPR / AED</a:t>
            </a:r>
          </a:p>
          <a:p>
            <a:pPr>
              <a:defRPr/>
            </a:pPr>
            <a:r>
              <a:rPr lang="en-US">
                <a:effectLst>
                  <a:outerShdw blurRad="38100" dist="38100" dir="2700000" algn="tl">
                    <a:srgbClr val="C0C0C0"/>
                  </a:outerShdw>
                </a:effectLst>
              </a:rPr>
              <a:t>Oxygen Therapy</a:t>
            </a:r>
          </a:p>
          <a:p>
            <a:pPr>
              <a:defRPr/>
            </a:pPr>
            <a:r>
              <a:rPr lang="en-US">
                <a:effectLst>
                  <a:outerShdw blurRad="38100" dist="38100" dir="2700000" algn="tl">
                    <a:srgbClr val="C0C0C0"/>
                  </a:outerShdw>
                </a:effectLst>
              </a:rPr>
              <a:t>Medication Administration</a:t>
            </a:r>
          </a:p>
          <a:p>
            <a:pPr>
              <a:defRPr/>
            </a:pPr>
            <a:r>
              <a:rPr lang="en-US">
                <a:effectLst>
                  <a:outerShdw blurRad="38100" dist="38100" dir="2700000" algn="tl">
                    <a:srgbClr val="C0C0C0"/>
                  </a:outerShdw>
                </a:effectLst>
              </a:rPr>
              <a:t>Bleeding Control</a:t>
            </a:r>
          </a:p>
          <a:p>
            <a:pPr>
              <a:defRPr/>
            </a:pPr>
            <a:r>
              <a:rPr lang="en-US">
                <a:effectLst>
                  <a:outerShdw blurRad="38100" dist="38100" dir="2700000" algn="tl">
                    <a:srgbClr val="C0C0C0"/>
                  </a:outerShdw>
                </a:effectLst>
              </a:rPr>
              <a:t>Splinting</a:t>
            </a:r>
          </a:p>
          <a:p>
            <a:pPr>
              <a:defRPr/>
            </a:pPr>
            <a:r>
              <a:rPr lang="en-US">
                <a:effectLst>
                  <a:outerShdw blurRad="38100" dist="38100" dir="2700000" algn="tl">
                    <a:srgbClr val="C0C0C0"/>
                  </a:outerShdw>
                </a:effectLst>
              </a:rPr>
              <a:t>Extrication</a:t>
            </a:r>
          </a:p>
          <a:p>
            <a:pPr>
              <a:defRPr/>
            </a:pPr>
            <a:r>
              <a:rPr lang="en-US">
                <a:effectLst>
                  <a:outerShdw blurRad="38100" dist="38100" dir="2700000" algn="tl">
                    <a:srgbClr val="C0C0C0"/>
                  </a:outerShdw>
                </a:effectLst>
              </a:rPr>
              <a:t>Spinal Immobilization</a:t>
            </a:r>
          </a:p>
          <a:p>
            <a:pPr>
              <a:buFontTx/>
              <a:buChar char="•"/>
              <a:defRPr/>
            </a:pPr>
            <a:r>
              <a:rPr lang="en-US">
                <a:effectLst>
                  <a:outerShdw blurRad="38100" dist="38100" dir="2700000" algn="tl">
                    <a:srgbClr val="C0C0C0"/>
                  </a:outerShdw>
                </a:effectLst>
              </a:rPr>
              <a:t>Backboarding</a:t>
            </a:r>
          </a:p>
          <a:p>
            <a:pPr>
              <a:buFontTx/>
              <a:buChar char="•"/>
              <a:defRPr/>
            </a:pPr>
            <a:r>
              <a:rPr lang="en-US">
                <a:effectLst>
                  <a:outerShdw blurRad="38100" dist="38100" dir="2700000" algn="tl">
                    <a:srgbClr val="C0C0C0"/>
                  </a:outerShdw>
                </a:effectLst>
              </a:rPr>
              <a:t>KED</a:t>
            </a:r>
          </a:p>
          <a:p>
            <a:pPr>
              <a:defRPr/>
            </a:pPr>
            <a:endParaRPr lang="en-US">
              <a:latin typeface="Calibri" pitchFamily="34" charset="0"/>
            </a:endParaRPr>
          </a:p>
        </p:txBody>
      </p:sp>
      <p:pic>
        <p:nvPicPr>
          <p:cNvPr id="36869" name="Picture 5" descr="cpr_1sta"/>
          <p:cNvPicPr>
            <a:picLocks noChangeAspect="1" noChangeArrowheads="1"/>
          </p:cNvPicPr>
          <p:nvPr/>
        </p:nvPicPr>
        <p:blipFill>
          <a:blip r:embed="rId3"/>
          <a:srcRect/>
          <a:stretch>
            <a:fillRect/>
          </a:stretch>
        </p:blipFill>
        <p:spPr bwMode="auto">
          <a:xfrm>
            <a:off x="3814763" y="2112963"/>
            <a:ext cx="4986337" cy="4360862"/>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extBox 4"/>
          <p:cNvSpPr txBox="1">
            <a:spLocks noChangeArrowheads="1"/>
          </p:cNvSpPr>
          <p:nvPr/>
        </p:nvSpPr>
        <p:spPr bwMode="auto">
          <a:xfrm>
            <a:off x="9296400" y="990600"/>
            <a:ext cx="184150" cy="369888"/>
          </a:xfrm>
          <a:prstGeom prst="rect">
            <a:avLst/>
          </a:prstGeom>
          <a:noFill/>
          <a:ln w="9525">
            <a:noFill/>
            <a:miter lim="800000"/>
            <a:headEnd/>
            <a:tailEnd/>
          </a:ln>
        </p:spPr>
        <p:txBody>
          <a:bodyPr wrap="none">
            <a:spAutoFit/>
          </a:bodyPr>
          <a:lstStyle/>
          <a:p>
            <a:endParaRPr lang="en-US">
              <a:latin typeface="Calibri" pitchFamily="34" charset="0"/>
            </a:endParaRPr>
          </a:p>
        </p:txBody>
      </p:sp>
      <p:sp>
        <p:nvSpPr>
          <p:cNvPr id="2" name="Rectangle 1">
            <a:extLst/>
          </p:cNvPr>
          <p:cNvSpPr/>
          <p:nvPr/>
        </p:nvSpPr>
        <p:spPr>
          <a:xfrm>
            <a:off x="0" y="0"/>
            <a:ext cx="9144000" cy="914400"/>
          </a:xfrm>
          <a:prstGeom prst="rect">
            <a:avLst/>
          </a:prstGeom>
          <a:gradFill>
            <a:gsLst>
              <a:gs pos="0">
                <a:srgbClr val="00A9DC"/>
              </a:gs>
              <a:gs pos="99000">
                <a:srgbClr val="005192"/>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8435" name="TextBox 3"/>
          <p:cNvSpPr txBox="1">
            <a:spLocks noChangeArrowheads="1"/>
          </p:cNvSpPr>
          <p:nvPr/>
        </p:nvSpPr>
        <p:spPr bwMode="auto">
          <a:xfrm>
            <a:off x="0" y="41275"/>
            <a:ext cx="9144000" cy="831850"/>
          </a:xfrm>
          <a:prstGeom prst="rect">
            <a:avLst/>
          </a:prstGeom>
          <a:noFill/>
          <a:ln w="9525">
            <a:noFill/>
            <a:miter lim="800000"/>
            <a:headEnd/>
            <a:tailEnd/>
          </a:ln>
        </p:spPr>
        <p:txBody>
          <a:bodyPr>
            <a:spAutoFit/>
          </a:bodyPr>
          <a:lstStyle/>
          <a:p>
            <a:pPr algn="ctr"/>
            <a:r>
              <a:rPr lang="en-US" sz="4800" b="1">
                <a:solidFill>
                  <a:schemeClr val="bg1"/>
                </a:solidFill>
                <a:latin typeface="Calibri" pitchFamily="34" charset="0"/>
              </a:rPr>
              <a:t>What is the program?</a:t>
            </a:r>
          </a:p>
        </p:txBody>
      </p:sp>
      <p:sp>
        <p:nvSpPr>
          <p:cNvPr id="18436" name="TextBox 5"/>
          <p:cNvSpPr txBox="1">
            <a:spLocks noChangeArrowheads="1"/>
          </p:cNvSpPr>
          <p:nvPr/>
        </p:nvSpPr>
        <p:spPr bwMode="auto">
          <a:xfrm>
            <a:off x="685800" y="1360488"/>
            <a:ext cx="7772400" cy="3265487"/>
          </a:xfrm>
          <a:prstGeom prst="rect">
            <a:avLst/>
          </a:prstGeom>
          <a:noFill/>
          <a:ln w="9525">
            <a:noFill/>
            <a:miter lim="800000"/>
            <a:headEnd/>
            <a:tailEnd/>
          </a:ln>
        </p:spPr>
        <p:txBody>
          <a:bodyPr>
            <a:spAutoFit/>
          </a:bodyPr>
          <a:lstStyle/>
          <a:p>
            <a:r>
              <a:rPr lang="en-US" b="1"/>
              <a:t>This two-year (full-time) program of study prepares students for a career in the fire service, as well as for career advancement. The degree will prepare students for the testing (Work Attitudes and FireTEAM tests), assessment (oral board exam), and pre-employment screening process for hiring by fire departments as a firefighter candidate, ready to engage in recruit training. It will also enable current firefighters to qualify for career advancement opportunities. </a:t>
            </a:r>
          </a:p>
          <a:p>
            <a:endParaRPr lang="en-US" b="1"/>
          </a:p>
          <a:p>
            <a:endParaRPr lang="en-US" b="1"/>
          </a:p>
          <a:p>
            <a:endParaRPr lang="en-US" sz="2800" b="1">
              <a:solidFill>
                <a:srgbClr val="005192"/>
              </a:solidFill>
              <a:latin typeface="Calibri" pitchFamily="34" charset="0"/>
            </a:endParaRPr>
          </a:p>
          <a:p>
            <a:endParaRPr lang="en-US" b="1">
              <a:latin typeface="Calibri" pitchFamily="34" charset="0"/>
            </a:endParaRPr>
          </a:p>
        </p:txBody>
      </p:sp>
      <p:sp>
        <p:nvSpPr>
          <p:cNvPr id="18437" name="Rectangle 2"/>
          <p:cNvSpPr>
            <a:spLocks noChangeArrowheads="1"/>
          </p:cNvSpPr>
          <p:nvPr/>
        </p:nvSpPr>
        <p:spPr bwMode="auto">
          <a:xfrm>
            <a:off x="609600" y="3589338"/>
            <a:ext cx="3886200" cy="1647825"/>
          </a:xfrm>
          <a:prstGeom prst="rect">
            <a:avLst/>
          </a:prstGeom>
          <a:noFill/>
          <a:ln w="9525">
            <a:noFill/>
            <a:miter lim="800000"/>
            <a:headEnd/>
            <a:tailEnd/>
          </a:ln>
        </p:spPr>
        <p:txBody>
          <a:bodyPr>
            <a:spAutoFit/>
          </a:bodyPr>
          <a:lstStyle/>
          <a:p>
            <a:r>
              <a:rPr lang="en-US" sz="2800" b="1">
                <a:solidFill>
                  <a:srgbClr val="005192"/>
                </a:solidFill>
                <a:latin typeface="Calibri" pitchFamily="34" charset="0"/>
              </a:rPr>
              <a:t>When is this program offered?</a:t>
            </a:r>
          </a:p>
          <a:p>
            <a:endParaRPr lang="en-US" sz="2800" b="1">
              <a:solidFill>
                <a:srgbClr val="005192"/>
              </a:solidFill>
              <a:latin typeface="Calibri" pitchFamily="34" charset="0"/>
            </a:endParaRPr>
          </a:p>
          <a:p>
            <a:r>
              <a:rPr lang="en-US">
                <a:latin typeface="Calibri" pitchFamily="34" charset="0"/>
              </a:rPr>
              <a:t>Starting Fall 2021</a:t>
            </a:r>
          </a:p>
        </p:txBody>
      </p:sp>
      <p:sp>
        <p:nvSpPr>
          <p:cNvPr id="18438" name="Rectangle 6"/>
          <p:cNvSpPr>
            <a:spLocks noChangeArrowheads="1"/>
          </p:cNvSpPr>
          <p:nvPr/>
        </p:nvSpPr>
        <p:spPr bwMode="auto">
          <a:xfrm>
            <a:off x="4572000" y="3589338"/>
            <a:ext cx="3886200" cy="1617662"/>
          </a:xfrm>
          <a:prstGeom prst="rect">
            <a:avLst/>
          </a:prstGeom>
          <a:noFill/>
          <a:ln w="9525">
            <a:noFill/>
            <a:miter lim="800000"/>
            <a:headEnd/>
            <a:tailEnd/>
          </a:ln>
        </p:spPr>
        <p:txBody>
          <a:bodyPr>
            <a:spAutoFit/>
          </a:bodyPr>
          <a:lstStyle/>
          <a:p>
            <a:r>
              <a:rPr lang="en-US" sz="2800" b="1">
                <a:solidFill>
                  <a:srgbClr val="005192"/>
                </a:solidFill>
                <a:latin typeface="Calibri" pitchFamily="34" charset="0"/>
              </a:rPr>
              <a:t>Entry Requirements</a:t>
            </a:r>
          </a:p>
          <a:p>
            <a:endParaRPr lang="en-US">
              <a:latin typeface="Calibri" pitchFamily="34" charset="0"/>
            </a:endParaRPr>
          </a:p>
          <a:p>
            <a:endParaRPr lang="en-US">
              <a:latin typeface="Calibri" pitchFamily="34" charset="0"/>
            </a:endParaRPr>
          </a:p>
          <a:p>
            <a:endParaRPr lang="en-US">
              <a:latin typeface="Calibri" pitchFamily="34" charset="0"/>
            </a:endParaRPr>
          </a:p>
          <a:p>
            <a:r>
              <a:rPr lang="en-US">
                <a:latin typeface="Calibri" pitchFamily="34" charset="0"/>
              </a:rPr>
              <a:t>Enrollment at NSC College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extBox 4"/>
          <p:cNvSpPr txBox="1">
            <a:spLocks noChangeArrowheads="1"/>
          </p:cNvSpPr>
          <p:nvPr/>
        </p:nvSpPr>
        <p:spPr bwMode="auto">
          <a:xfrm>
            <a:off x="9296400" y="990600"/>
            <a:ext cx="184150" cy="369888"/>
          </a:xfrm>
          <a:prstGeom prst="rect">
            <a:avLst/>
          </a:prstGeom>
          <a:noFill/>
          <a:ln w="9525">
            <a:noFill/>
            <a:miter lim="800000"/>
            <a:headEnd/>
            <a:tailEnd/>
          </a:ln>
        </p:spPr>
        <p:txBody>
          <a:bodyPr wrap="none">
            <a:spAutoFit/>
          </a:bodyPr>
          <a:lstStyle/>
          <a:p>
            <a:endParaRPr lang="en-US">
              <a:latin typeface="Calibri" pitchFamily="34" charset="0"/>
            </a:endParaRPr>
          </a:p>
        </p:txBody>
      </p:sp>
      <p:sp>
        <p:nvSpPr>
          <p:cNvPr id="2" name="Rectangle 1">
            <a:extLst/>
          </p:cNvPr>
          <p:cNvSpPr/>
          <p:nvPr/>
        </p:nvSpPr>
        <p:spPr>
          <a:xfrm>
            <a:off x="0" y="0"/>
            <a:ext cx="9144000" cy="914400"/>
          </a:xfrm>
          <a:prstGeom prst="rect">
            <a:avLst/>
          </a:prstGeom>
          <a:gradFill>
            <a:gsLst>
              <a:gs pos="0">
                <a:srgbClr val="00A9DC"/>
              </a:gs>
              <a:gs pos="99000">
                <a:srgbClr val="005192"/>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0483" name="TextBox 3"/>
          <p:cNvSpPr txBox="1">
            <a:spLocks noChangeArrowheads="1"/>
          </p:cNvSpPr>
          <p:nvPr/>
        </p:nvSpPr>
        <p:spPr bwMode="auto">
          <a:xfrm>
            <a:off x="0" y="41275"/>
            <a:ext cx="9144000" cy="1555750"/>
          </a:xfrm>
          <a:prstGeom prst="rect">
            <a:avLst/>
          </a:prstGeom>
          <a:noFill/>
          <a:ln w="9525">
            <a:noFill/>
            <a:miter lim="800000"/>
            <a:headEnd/>
            <a:tailEnd/>
          </a:ln>
        </p:spPr>
        <p:txBody>
          <a:bodyPr>
            <a:spAutoFit/>
          </a:bodyPr>
          <a:lstStyle/>
          <a:p>
            <a:pPr algn="ctr"/>
            <a:r>
              <a:rPr lang="en-US" sz="4800" b="1">
                <a:solidFill>
                  <a:schemeClr val="bg1"/>
                </a:solidFill>
              </a:rPr>
              <a:t>What is the program?</a:t>
            </a:r>
          </a:p>
          <a:p>
            <a:pPr algn="ctr"/>
            <a:endParaRPr lang="en-US" sz="4800" b="1">
              <a:solidFill>
                <a:schemeClr val="bg1"/>
              </a:solidFill>
              <a:latin typeface="Calibri" pitchFamily="34" charset="0"/>
            </a:endParaRPr>
          </a:p>
        </p:txBody>
      </p:sp>
      <p:sp>
        <p:nvSpPr>
          <p:cNvPr id="20484" name="TextBox 5"/>
          <p:cNvSpPr txBox="1">
            <a:spLocks noChangeArrowheads="1"/>
          </p:cNvSpPr>
          <p:nvPr/>
        </p:nvSpPr>
        <p:spPr bwMode="auto">
          <a:xfrm>
            <a:off x="685800" y="1360488"/>
            <a:ext cx="7772400" cy="3387725"/>
          </a:xfrm>
          <a:prstGeom prst="rect">
            <a:avLst/>
          </a:prstGeom>
          <a:noFill/>
          <a:ln w="9525">
            <a:noFill/>
            <a:miter lim="800000"/>
            <a:headEnd/>
            <a:tailEnd/>
          </a:ln>
        </p:spPr>
        <p:txBody>
          <a:bodyPr>
            <a:spAutoFit/>
          </a:bodyPr>
          <a:lstStyle/>
          <a:p>
            <a:endParaRPr lang="en-US" altLang="ja-JP" b="1">
              <a:ea typeface="ＭＳ Ｐゴシック" pitchFamily="34" charset="-128"/>
            </a:endParaRPr>
          </a:p>
          <a:p>
            <a:r>
              <a:rPr lang="en-US" altLang="ja-JP" b="1">
                <a:ea typeface="ＭＳ Ｐゴシック" pitchFamily="34" charset="-128"/>
              </a:rPr>
              <a:t>This degree program helps build the foundation of the skills needed to build or enhance fire service career. By utilizing a comprehensive curriculum taught by subject matter experts, this program meets the academic and career needs for both those who want to enter the field and those who are looking to advance in their careers</a:t>
            </a:r>
            <a:r>
              <a:rPr lang="en-US" altLang="ja-JP">
                <a:ea typeface="ＭＳ Ｐゴシック" pitchFamily="34" charset="-128"/>
              </a:rPr>
              <a:t> </a:t>
            </a:r>
            <a:endParaRPr lang="en-US" b="1"/>
          </a:p>
          <a:p>
            <a:endParaRPr lang="en-US" b="1">
              <a:latin typeface="Calibri" pitchFamily="34" charset="0"/>
            </a:endParaRPr>
          </a:p>
          <a:p>
            <a:endParaRPr lang="en-US" b="1">
              <a:latin typeface="Calibri" pitchFamily="34" charset="0"/>
            </a:endParaRPr>
          </a:p>
          <a:p>
            <a:endParaRPr lang="en-US">
              <a:latin typeface="Calibri" pitchFamily="34" charset="0"/>
            </a:endParaRPr>
          </a:p>
          <a:p>
            <a:endParaRPr lang="en-US">
              <a:latin typeface="Calibri" pitchFamily="34" charset="0"/>
            </a:endParaRPr>
          </a:p>
          <a:p>
            <a:endParaRPr lang="en-US">
              <a:latin typeface="Calibri" pitchFamily="34" charset="0"/>
            </a:endParaRPr>
          </a:p>
          <a:p>
            <a:endParaRPr lang="en-US">
              <a:latin typeface="Calibri"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extBox 4"/>
          <p:cNvSpPr txBox="1">
            <a:spLocks noChangeArrowheads="1"/>
          </p:cNvSpPr>
          <p:nvPr/>
        </p:nvSpPr>
        <p:spPr bwMode="auto">
          <a:xfrm>
            <a:off x="9296400" y="990600"/>
            <a:ext cx="184150" cy="369888"/>
          </a:xfrm>
          <a:prstGeom prst="rect">
            <a:avLst/>
          </a:prstGeom>
          <a:noFill/>
          <a:ln w="9525">
            <a:noFill/>
            <a:miter lim="800000"/>
            <a:headEnd/>
            <a:tailEnd/>
          </a:ln>
        </p:spPr>
        <p:txBody>
          <a:bodyPr wrap="none">
            <a:spAutoFit/>
          </a:bodyPr>
          <a:lstStyle/>
          <a:p>
            <a:endParaRPr lang="en-US">
              <a:latin typeface="Calibri" pitchFamily="34" charset="0"/>
            </a:endParaRPr>
          </a:p>
        </p:txBody>
      </p:sp>
      <p:sp>
        <p:nvSpPr>
          <p:cNvPr id="2" name="Rectangle 1">
            <a:extLst/>
          </p:cNvPr>
          <p:cNvSpPr/>
          <p:nvPr/>
        </p:nvSpPr>
        <p:spPr>
          <a:xfrm>
            <a:off x="0" y="0"/>
            <a:ext cx="9144000" cy="914400"/>
          </a:xfrm>
          <a:prstGeom prst="rect">
            <a:avLst/>
          </a:prstGeom>
          <a:gradFill>
            <a:gsLst>
              <a:gs pos="0">
                <a:srgbClr val="00A9DC"/>
              </a:gs>
              <a:gs pos="99000">
                <a:srgbClr val="005192"/>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4579" name="TextBox 3"/>
          <p:cNvSpPr txBox="1">
            <a:spLocks noChangeArrowheads="1"/>
          </p:cNvSpPr>
          <p:nvPr/>
        </p:nvSpPr>
        <p:spPr bwMode="auto">
          <a:xfrm>
            <a:off x="0" y="41275"/>
            <a:ext cx="9144000" cy="831850"/>
          </a:xfrm>
          <a:prstGeom prst="rect">
            <a:avLst/>
          </a:prstGeom>
          <a:noFill/>
          <a:ln w="9525">
            <a:noFill/>
            <a:miter lim="800000"/>
            <a:headEnd/>
            <a:tailEnd/>
          </a:ln>
        </p:spPr>
        <p:txBody>
          <a:bodyPr>
            <a:spAutoFit/>
          </a:bodyPr>
          <a:lstStyle/>
          <a:p>
            <a:pPr algn="ctr"/>
            <a:r>
              <a:rPr lang="en-US" sz="4800" b="1">
                <a:solidFill>
                  <a:schemeClr val="bg1"/>
                </a:solidFill>
                <a:latin typeface="Calibri" pitchFamily="34" charset="0"/>
              </a:rPr>
              <a:t>What do you learn?</a:t>
            </a:r>
          </a:p>
        </p:txBody>
      </p:sp>
      <p:pic>
        <p:nvPicPr>
          <p:cNvPr id="24580" name="Picture 5" descr="emt.jpg Emt image by drummerboy3220_2007"/>
          <p:cNvPicPr>
            <a:picLocks noChangeAspect="1" noChangeArrowheads="1"/>
          </p:cNvPicPr>
          <p:nvPr/>
        </p:nvPicPr>
        <p:blipFill>
          <a:blip r:embed="rId3"/>
          <a:srcRect/>
          <a:stretch>
            <a:fillRect/>
          </a:stretch>
        </p:blipFill>
        <p:spPr bwMode="auto">
          <a:xfrm>
            <a:off x="385763" y="1360488"/>
            <a:ext cx="8459787" cy="5072062"/>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extBox 4"/>
          <p:cNvSpPr txBox="1">
            <a:spLocks noChangeArrowheads="1"/>
          </p:cNvSpPr>
          <p:nvPr/>
        </p:nvSpPr>
        <p:spPr bwMode="auto">
          <a:xfrm>
            <a:off x="9296400" y="990600"/>
            <a:ext cx="184150" cy="369888"/>
          </a:xfrm>
          <a:prstGeom prst="rect">
            <a:avLst/>
          </a:prstGeom>
          <a:noFill/>
          <a:ln w="9525">
            <a:noFill/>
            <a:miter lim="800000"/>
            <a:headEnd/>
            <a:tailEnd/>
          </a:ln>
        </p:spPr>
        <p:txBody>
          <a:bodyPr wrap="none">
            <a:spAutoFit/>
          </a:bodyPr>
          <a:lstStyle/>
          <a:p>
            <a:endParaRPr lang="en-US">
              <a:latin typeface="Calibri" pitchFamily="34" charset="0"/>
            </a:endParaRPr>
          </a:p>
        </p:txBody>
      </p:sp>
      <p:sp>
        <p:nvSpPr>
          <p:cNvPr id="2" name="Rectangle 1">
            <a:extLst/>
          </p:cNvPr>
          <p:cNvSpPr/>
          <p:nvPr/>
        </p:nvSpPr>
        <p:spPr>
          <a:xfrm>
            <a:off x="0" y="0"/>
            <a:ext cx="9144000" cy="914400"/>
          </a:xfrm>
          <a:prstGeom prst="rect">
            <a:avLst/>
          </a:prstGeom>
          <a:gradFill>
            <a:gsLst>
              <a:gs pos="0">
                <a:srgbClr val="00A9DC"/>
              </a:gs>
              <a:gs pos="99000">
                <a:srgbClr val="005192"/>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6627" name="TextBox 3"/>
          <p:cNvSpPr txBox="1">
            <a:spLocks noChangeArrowheads="1"/>
          </p:cNvSpPr>
          <p:nvPr/>
        </p:nvSpPr>
        <p:spPr bwMode="auto">
          <a:xfrm>
            <a:off x="0" y="41275"/>
            <a:ext cx="9144000" cy="831850"/>
          </a:xfrm>
          <a:prstGeom prst="rect">
            <a:avLst/>
          </a:prstGeom>
          <a:noFill/>
          <a:ln w="9525">
            <a:noFill/>
            <a:miter lim="800000"/>
            <a:headEnd/>
            <a:tailEnd/>
          </a:ln>
        </p:spPr>
        <p:txBody>
          <a:bodyPr>
            <a:spAutoFit/>
          </a:bodyPr>
          <a:lstStyle/>
          <a:p>
            <a:pPr algn="ctr"/>
            <a:r>
              <a:rPr lang="en-US" sz="4800" b="1">
                <a:solidFill>
                  <a:schemeClr val="bg1"/>
                </a:solidFill>
                <a:latin typeface="Calibri" pitchFamily="34" charset="0"/>
              </a:rPr>
              <a:t>What do you learn?</a:t>
            </a:r>
          </a:p>
        </p:txBody>
      </p:sp>
      <p:graphicFrame>
        <p:nvGraphicFramePr>
          <p:cNvPr id="43406" name="Group 398"/>
          <p:cNvGraphicFramePr>
            <a:graphicFrameLocks noGrp="1"/>
          </p:cNvGraphicFramePr>
          <p:nvPr/>
        </p:nvGraphicFramePr>
        <p:xfrm>
          <a:off x="503238" y="933450"/>
          <a:ext cx="8324850" cy="5943600"/>
        </p:xfrm>
        <a:graphic>
          <a:graphicData uri="http://schemas.openxmlformats.org/drawingml/2006/table">
            <a:tbl>
              <a:tblPr/>
              <a:tblGrid>
                <a:gridCol w="2012950">
                  <a:extLst>
                    <a:ext uri="{9D8B030D-6E8A-4147-A177-3AD203B41FA5}">
                      <a16:colId xmlns:a16="http://schemas.microsoft.com/office/drawing/2014/main" val="20000"/>
                    </a:ext>
                  </a:extLst>
                </a:gridCol>
                <a:gridCol w="5861050">
                  <a:extLst>
                    <a:ext uri="{9D8B030D-6E8A-4147-A177-3AD203B41FA5}">
                      <a16:colId xmlns:a16="http://schemas.microsoft.com/office/drawing/2014/main" val="20001"/>
                    </a:ext>
                  </a:extLst>
                </a:gridCol>
                <a:gridCol w="450850">
                  <a:extLst>
                    <a:ext uri="{9D8B030D-6E8A-4147-A177-3AD203B41FA5}">
                      <a16:colId xmlns:a16="http://schemas.microsoft.com/office/drawing/2014/main" val="20002"/>
                    </a:ext>
                  </a:extLst>
                </a:gridCol>
              </a:tblGrid>
              <a:tr h="24447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a:ln>
                            <a:noFill/>
                          </a:ln>
                          <a:solidFill>
                            <a:srgbClr val="111111"/>
                          </a:solidFill>
                          <a:effectLst/>
                          <a:latin typeface="Arial" charset="0"/>
                          <a:ea typeface="proxima-nova"/>
                          <a:cs typeface="proxima-nova"/>
                        </a:rPr>
                        <a:t>Course Number</a:t>
                      </a:r>
                      <a:endParaRPr kumimoji="0" lang="en-US" sz="1800" b="0" i="0" u="none" strike="noStrike" cap="none" normalizeH="0" baseline="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a:ln>
                            <a:noFill/>
                          </a:ln>
                          <a:solidFill>
                            <a:srgbClr val="111111"/>
                          </a:solidFill>
                          <a:effectLst/>
                          <a:latin typeface="Arial" charset="0"/>
                          <a:ea typeface="proxima-nova"/>
                          <a:cs typeface="proxima-nova"/>
                        </a:rPr>
                        <a:t>General  Education/Related Instruction Requirements (25 credits)</a:t>
                      </a:r>
                      <a:endParaRPr kumimoji="0" lang="en-US" sz="1800" b="0" i="0" u="none" strike="noStrike" cap="none" normalizeH="0" baseline="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111111"/>
                          </a:solidFill>
                          <a:effectLst/>
                          <a:latin typeface="Arial" charset="0"/>
                          <a:ea typeface="proxima-nova"/>
                          <a:cs typeface="proxima-nova"/>
                        </a:rPr>
                        <a:t>Credit Hours</a:t>
                      </a:r>
                      <a:endParaRPr kumimoji="0" lang="en-US" sz="1800" b="0" i="0" u="none" strike="noStrike" cap="none" normalizeH="0" baseline="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0"/>
                  </a:ext>
                </a:extLst>
              </a:tr>
              <a:tr h="18097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111111"/>
                          </a:solidFill>
                          <a:effectLst/>
                          <a:latin typeface="Arial" charset="0"/>
                          <a:ea typeface="proxima-nova"/>
                          <a:cs typeface="proxima-nova"/>
                        </a:rPr>
                        <a:t>ENGL&amp;101*</a:t>
                      </a:r>
                      <a:endParaRPr kumimoji="0" lang="en-US" sz="1800" b="0" i="0" u="none" strike="noStrike" cap="none" normalizeH="0" baseline="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111111"/>
                          </a:solidFill>
                          <a:effectLst/>
                          <a:latin typeface="Arial" charset="0"/>
                          <a:ea typeface="proxima-nova"/>
                          <a:cs typeface="proxima-nova"/>
                        </a:rPr>
                        <a:t>English Composition (or other approved Communications course)</a:t>
                      </a:r>
                      <a:endParaRPr kumimoji="0" lang="en-US" sz="1800" b="0" i="0" u="none" strike="noStrike" cap="none" normalizeH="0" baseline="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111111"/>
                          </a:solidFill>
                          <a:effectLst/>
                          <a:latin typeface="Arial" charset="0"/>
                          <a:ea typeface="proxima-nova"/>
                          <a:cs typeface="proxima-nova"/>
                        </a:rPr>
                        <a:t>5</a:t>
                      </a:r>
                      <a:endParaRPr kumimoji="0" lang="en-US" sz="1800" b="0" i="0" u="none" strike="noStrike" cap="none" normalizeH="0" baseline="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1"/>
                  </a:ext>
                </a:extLst>
              </a:tr>
              <a:tr h="203200">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111111"/>
                          </a:solidFill>
                          <a:effectLst/>
                          <a:latin typeface="Arial" charset="0"/>
                          <a:ea typeface="proxima-nova"/>
                          <a:cs typeface="proxima-nova"/>
                        </a:rPr>
                        <a:t>MATH&amp;146*</a:t>
                      </a:r>
                      <a:endParaRPr kumimoji="0" lang="en-US" sz="1800" b="0" i="0" u="none" strike="noStrike" cap="none" normalizeH="0" baseline="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111111"/>
                          </a:solidFill>
                          <a:effectLst/>
                          <a:latin typeface="Arial" charset="0"/>
                          <a:ea typeface="proxima-nova"/>
                          <a:cs typeface="proxima-nova"/>
                        </a:rPr>
                        <a:t>Quantitative Reasoning (Recommend MATH&amp;146  or MATH&amp;107)</a:t>
                      </a:r>
                      <a:endParaRPr kumimoji="0" lang="en-US" sz="1800" b="0" i="0" u="none" strike="noStrike" cap="none" normalizeH="0" baseline="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111111"/>
                          </a:solidFill>
                          <a:effectLst/>
                          <a:latin typeface="Arial" charset="0"/>
                          <a:ea typeface="proxima-nova"/>
                          <a:cs typeface="proxima-nova"/>
                        </a:rPr>
                        <a:t>5</a:t>
                      </a:r>
                      <a:endParaRPr kumimoji="0" lang="en-US" sz="1800" b="0" i="0" u="none" strike="noStrike" cap="none" normalizeH="0" baseline="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2"/>
                  </a:ext>
                </a:extLst>
              </a:tr>
              <a:tr h="18097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111111"/>
                          </a:solidFill>
                          <a:effectLst/>
                          <a:latin typeface="Arial" charset="0"/>
                          <a:ea typeface="proxima-nova"/>
                          <a:cs typeface="proxima-nova"/>
                        </a:rPr>
                        <a:t>BIOL or CHEM</a:t>
                      </a:r>
                      <a:endParaRPr kumimoji="0" lang="en-US" sz="1800" b="0" i="0" u="none" strike="noStrike" cap="none" normalizeH="0" baseline="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111111"/>
                          </a:solidFill>
                          <a:effectLst/>
                          <a:latin typeface="Arial" charset="0"/>
                          <a:ea typeface="proxima-nova"/>
                          <a:cs typeface="proxima-nova"/>
                        </a:rPr>
                        <a:t>Natural World Course (Recommend Biology or Chemistry Lab course)</a:t>
                      </a:r>
                      <a:endParaRPr kumimoji="0" lang="en-US" sz="1800" b="0" i="0" u="none" strike="noStrike" cap="none" normalizeH="0" baseline="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111111"/>
                          </a:solidFill>
                          <a:effectLst/>
                          <a:latin typeface="Arial" charset="0"/>
                          <a:ea typeface="proxima-nova"/>
                          <a:cs typeface="proxima-nova"/>
                        </a:rPr>
                        <a:t>5</a:t>
                      </a:r>
                      <a:endParaRPr kumimoji="0" lang="en-US" sz="1800" b="0" i="0" u="none" strike="noStrike" cap="none" normalizeH="0" baseline="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3"/>
                  </a:ext>
                </a:extLst>
              </a:tr>
              <a:tr h="203200">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111111"/>
                          </a:solidFill>
                          <a:effectLst/>
                          <a:latin typeface="Arial" charset="0"/>
                          <a:ea typeface="proxima-nova"/>
                          <a:cs typeface="proxima-nova"/>
                        </a:rPr>
                        <a:t>BUS 236</a:t>
                      </a:r>
                      <a:endParaRPr kumimoji="0" lang="en-US" sz="1800" b="0" i="0" u="none" strike="noStrike" cap="none" normalizeH="0" baseline="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111111"/>
                          </a:solidFill>
                          <a:effectLst/>
                          <a:latin typeface="Arial" charset="0"/>
                          <a:ea typeface="proxima-nova"/>
                          <a:cs typeface="proxima-nova"/>
                        </a:rPr>
                        <a:t>Interpersonal Communications for the Workplace (or other approved Human Relations Course)</a:t>
                      </a:r>
                      <a:endParaRPr kumimoji="0" lang="en-US" sz="1800" b="0" i="0" u="none" strike="noStrike" cap="none" normalizeH="0" baseline="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111111"/>
                          </a:solidFill>
                          <a:effectLst/>
                          <a:latin typeface="Arial" charset="0"/>
                          <a:ea typeface="proxima-nova"/>
                          <a:cs typeface="proxima-nova"/>
                        </a:rPr>
                        <a:t>5</a:t>
                      </a:r>
                      <a:endParaRPr kumimoji="0" lang="en-US" sz="1800" b="0" i="0" u="none" strike="noStrike" cap="none" normalizeH="0" baseline="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4"/>
                  </a:ext>
                </a:extLst>
              </a:tr>
              <a:tr h="203200">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111111"/>
                          </a:solidFill>
                          <a:effectLst/>
                          <a:latin typeface="Arial" charset="0"/>
                          <a:ea typeface="proxima-nova"/>
                          <a:cs typeface="proxima-nova"/>
                        </a:rPr>
                        <a:t>(HUM 105) US Culture or Global Studies</a:t>
                      </a:r>
                      <a:endParaRPr kumimoji="0" lang="en-US" sz="1800" b="0" i="0" u="none" strike="noStrike" cap="none" normalizeH="0" baseline="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111111"/>
                          </a:solidFill>
                          <a:effectLst/>
                          <a:latin typeface="Arial" charset="0"/>
                          <a:ea typeface="proxima-nova"/>
                          <a:cs typeface="proxima-nova"/>
                        </a:rPr>
                        <a:t>Intercultural Communication (or other 5-credit course selected from a list of approved US Cultures or Global Studies courses)</a:t>
                      </a:r>
                      <a:endParaRPr kumimoji="0" lang="en-US" sz="1800" b="0" i="0" u="none" strike="noStrike" cap="none" normalizeH="0" baseline="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111111"/>
                          </a:solidFill>
                          <a:effectLst/>
                          <a:latin typeface="Arial" charset="0"/>
                          <a:ea typeface="proxima-nova"/>
                          <a:cs typeface="proxima-nova"/>
                        </a:rPr>
                        <a:t>5</a:t>
                      </a:r>
                      <a:endParaRPr kumimoji="0" lang="en-US" sz="1800" b="0" i="0" u="none" strike="noStrike" cap="none" normalizeH="0" baseline="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5"/>
                  </a:ext>
                </a:extLst>
              </a:tr>
              <a:tr h="203200">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a:ln>
                            <a:noFill/>
                          </a:ln>
                          <a:solidFill>
                            <a:srgbClr val="111111"/>
                          </a:solidFill>
                          <a:effectLst/>
                          <a:latin typeface="Arial" charset="0"/>
                          <a:ea typeface="proxima-nova"/>
                          <a:cs typeface="proxima-nova"/>
                        </a:rPr>
                        <a:t>Course Number</a:t>
                      </a:r>
                      <a:endParaRPr kumimoji="0" lang="en-US" sz="1800" b="0" i="0" u="none" strike="noStrike" cap="none" normalizeH="0" baseline="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a:ln>
                            <a:noFill/>
                          </a:ln>
                          <a:solidFill>
                            <a:srgbClr val="111111"/>
                          </a:solidFill>
                          <a:effectLst/>
                          <a:latin typeface="Arial" charset="0"/>
                          <a:ea typeface="proxima-nova"/>
                          <a:cs typeface="proxima-nova"/>
                        </a:rPr>
                        <a:t>Core Degree Requirements (63 credits)</a:t>
                      </a:r>
                      <a:endParaRPr kumimoji="0" lang="en-US" sz="1800" b="0" i="0" u="none" strike="noStrike" cap="none" normalizeH="0" baseline="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111111"/>
                          </a:solidFill>
                          <a:effectLst/>
                          <a:latin typeface="Arial" charset="0"/>
                          <a:ea typeface="proxima-nova"/>
                          <a:cs typeface="proxima-nova"/>
                        </a:rPr>
                        <a:t> </a:t>
                      </a:r>
                      <a:endParaRPr kumimoji="0" lang="en-US" sz="1800" b="0" i="0" u="none" strike="noStrike" cap="none" normalizeH="0" baseline="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6"/>
                  </a:ext>
                </a:extLst>
              </a:tr>
              <a:tr h="203200">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111111"/>
                          </a:solidFill>
                          <a:effectLst/>
                          <a:latin typeface="Arial" charset="0"/>
                          <a:ea typeface="proxima-nova"/>
                          <a:cs typeface="proxima-nova"/>
                        </a:rPr>
                        <a:t>FIRE 101</a:t>
                      </a:r>
                      <a:endParaRPr kumimoji="0" lang="en-US" sz="1800" b="0" i="0" u="none" strike="noStrike" cap="none" normalizeH="0" baseline="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111111"/>
                          </a:solidFill>
                          <a:effectLst/>
                          <a:latin typeface="Arial" charset="0"/>
                          <a:ea typeface="proxima-nova"/>
                          <a:cs typeface="proxima-nova"/>
                        </a:rPr>
                        <a:t>Principles of Emergency Services</a:t>
                      </a:r>
                      <a:endParaRPr kumimoji="0" lang="en-US" sz="1800" b="0" i="0" u="none" strike="noStrike" cap="none" normalizeH="0" baseline="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111111"/>
                          </a:solidFill>
                          <a:effectLst/>
                          <a:latin typeface="Arial" charset="0"/>
                          <a:ea typeface="proxima-nova"/>
                          <a:cs typeface="proxima-nova"/>
                        </a:rPr>
                        <a:t>5</a:t>
                      </a:r>
                      <a:endParaRPr kumimoji="0" lang="en-US" sz="1800" b="0" i="0" u="none" strike="noStrike" cap="none" normalizeH="0" baseline="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7"/>
                  </a:ext>
                </a:extLst>
              </a:tr>
              <a:tr h="203200">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111111"/>
                          </a:solidFill>
                          <a:effectLst/>
                          <a:latin typeface="Arial" charset="0"/>
                          <a:ea typeface="proxima-nova"/>
                          <a:cs typeface="proxima-nova"/>
                        </a:rPr>
                        <a:t>FIRE 102</a:t>
                      </a:r>
                      <a:endParaRPr kumimoji="0" lang="en-US" sz="1800" b="0" i="0" u="none" strike="noStrike" cap="none" normalizeH="0" baseline="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111111"/>
                          </a:solidFill>
                          <a:effectLst/>
                          <a:latin typeface="Arial" charset="0"/>
                          <a:ea typeface="proxima-nova"/>
                          <a:cs typeface="proxima-nova"/>
                        </a:rPr>
                        <a:t>Fire Behavior and Construction</a:t>
                      </a:r>
                      <a:endParaRPr kumimoji="0" lang="en-US" sz="1800" b="0" i="0" u="none" strike="noStrike" cap="none" normalizeH="0" baseline="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111111"/>
                          </a:solidFill>
                          <a:effectLst/>
                          <a:latin typeface="Arial" charset="0"/>
                          <a:ea typeface="proxima-nova"/>
                          <a:cs typeface="proxima-nova"/>
                        </a:rPr>
                        <a:t>5</a:t>
                      </a:r>
                      <a:endParaRPr kumimoji="0" lang="en-US" sz="1800" b="0" i="0" u="none" strike="noStrike" cap="none" normalizeH="0" baseline="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8"/>
                  </a:ext>
                </a:extLst>
              </a:tr>
              <a:tr h="203200">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111111"/>
                          </a:solidFill>
                          <a:effectLst/>
                          <a:latin typeface="Arial" charset="0"/>
                          <a:ea typeface="proxima-nova"/>
                          <a:cs typeface="proxima-nova"/>
                        </a:rPr>
                        <a:t>FIRE 103</a:t>
                      </a:r>
                      <a:endParaRPr kumimoji="0" lang="en-US" sz="1800" b="0" i="0" u="none" strike="noStrike" cap="none" normalizeH="0" baseline="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111111"/>
                          </a:solidFill>
                          <a:effectLst/>
                          <a:latin typeface="Arial" charset="0"/>
                          <a:ea typeface="proxima-nova"/>
                          <a:cs typeface="proxima-nova"/>
                        </a:rPr>
                        <a:t>Building Construction for Fire Protection</a:t>
                      </a:r>
                      <a:endParaRPr kumimoji="0" lang="en-US" sz="1800" b="0" i="0" u="none" strike="noStrike" cap="none" normalizeH="0" baseline="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111111"/>
                          </a:solidFill>
                          <a:effectLst/>
                          <a:latin typeface="Arial" charset="0"/>
                          <a:ea typeface="proxima-nova"/>
                          <a:cs typeface="proxima-nova"/>
                        </a:rPr>
                        <a:t>5</a:t>
                      </a:r>
                      <a:endParaRPr kumimoji="0" lang="en-US" sz="1800" b="0" i="0" u="none" strike="noStrike" cap="none" normalizeH="0" baseline="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9"/>
                  </a:ext>
                </a:extLst>
              </a:tr>
              <a:tr h="201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111111"/>
                          </a:solidFill>
                          <a:effectLst/>
                          <a:latin typeface="Arial" charset="0"/>
                          <a:ea typeface="proxima-nova"/>
                          <a:cs typeface="proxima-nova"/>
                        </a:rPr>
                        <a:t>FIRE 104</a:t>
                      </a:r>
                      <a:endParaRPr kumimoji="0" lang="en-US" sz="1800" b="0" i="0" u="none" strike="noStrike" cap="none" normalizeH="0" baseline="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111111"/>
                          </a:solidFill>
                          <a:effectLst/>
                          <a:latin typeface="Arial" charset="0"/>
                          <a:ea typeface="proxima-nova"/>
                          <a:cs typeface="proxima-nova"/>
                        </a:rPr>
                        <a:t>Principles of Fire and Emergency Services Safety and Survival</a:t>
                      </a:r>
                      <a:endParaRPr kumimoji="0" lang="en-US" sz="1800" b="0" i="0" u="none" strike="noStrike" cap="none" normalizeH="0" baseline="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111111"/>
                          </a:solidFill>
                          <a:effectLst/>
                          <a:latin typeface="Arial" charset="0"/>
                          <a:ea typeface="proxima-nova"/>
                          <a:cs typeface="proxima-nova"/>
                        </a:rPr>
                        <a:t>5</a:t>
                      </a:r>
                      <a:endParaRPr kumimoji="0" lang="en-US" sz="1800" b="0" i="0" u="none" strike="noStrike" cap="none" normalizeH="0" baseline="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10"/>
                  </a:ext>
                </a:extLst>
              </a:tr>
              <a:tr h="203200">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111111"/>
                          </a:solidFill>
                          <a:effectLst/>
                          <a:latin typeface="Arial" charset="0"/>
                          <a:ea typeface="proxima-nova"/>
                          <a:cs typeface="proxima-nova"/>
                        </a:rPr>
                        <a:t>FIRE 105</a:t>
                      </a:r>
                      <a:endParaRPr kumimoji="0" lang="en-US" sz="1800" b="0" i="0" u="none" strike="noStrike" cap="none" normalizeH="0" baseline="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111111"/>
                          </a:solidFill>
                          <a:effectLst/>
                          <a:latin typeface="Arial" charset="0"/>
                          <a:ea typeface="proxima-nova"/>
                          <a:cs typeface="proxima-nova"/>
                        </a:rPr>
                        <a:t>Fire Prevention</a:t>
                      </a:r>
                      <a:endParaRPr kumimoji="0" lang="en-US" sz="1800" b="0" i="0" u="none" strike="noStrike" cap="none" normalizeH="0" baseline="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111111"/>
                          </a:solidFill>
                          <a:effectLst/>
                          <a:latin typeface="Arial" charset="0"/>
                          <a:ea typeface="proxima-nova"/>
                          <a:cs typeface="proxima-nova"/>
                        </a:rPr>
                        <a:t>5</a:t>
                      </a:r>
                      <a:endParaRPr kumimoji="0" lang="en-US" sz="1800" b="0" i="0" u="none" strike="noStrike" cap="none" normalizeH="0" baseline="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11"/>
                  </a:ext>
                </a:extLst>
              </a:tr>
              <a:tr h="203200">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111111"/>
                          </a:solidFill>
                          <a:effectLst/>
                          <a:latin typeface="Arial" charset="0"/>
                          <a:ea typeface="proxima-nova"/>
                          <a:cs typeface="proxima-nova"/>
                        </a:rPr>
                        <a:t>FIRE 106</a:t>
                      </a:r>
                      <a:endParaRPr kumimoji="0" lang="en-US" sz="1800" b="0" i="0" u="none" strike="noStrike" cap="none" normalizeH="0" baseline="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111111"/>
                          </a:solidFill>
                          <a:effectLst/>
                          <a:latin typeface="Arial" charset="0"/>
                          <a:ea typeface="proxima-nova"/>
                          <a:cs typeface="proxima-nova"/>
                        </a:rPr>
                        <a:t>Legal Aspects of Emergency Services</a:t>
                      </a:r>
                      <a:endParaRPr kumimoji="0" lang="en-US" sz="1800" b="0" i="0" u="none" strike="noStrike" cap="none" normalizeH="0" baseline="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111111"/>
                          </a:solidFill>
                          <a:effectLst/>
                          <a:latin typeface="Arial" charset="0"/>
                          <a:ea typeface="proxima-nova"/>
                          <a:cs typeface="proxima-nova"/>
                        </a:rPr>
                        <a:t>5</a:t>
                      </a:r>
                      <a:endParaRPr kumimoji="0" lang="en-US" sz="1800" b="0" i="0" u="none" strike="noStrike" cap="none" normalizeH="0" baseline="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12"/>
                  </a:ext>
                </a:extLst>
              </a:tr>
              <a:tr h="203200">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111111"/>
                          </a:solidFill>
                          <a:effectLst/>
                          <a:latin typeface="Arial" charset="0"/>
                          <a:ea typeface="proxima-nova"/>
                          <a:cs typeface="proxima-nova"/>
                        </a:rPr>
                        <a:t>FIRE 107</a:t>
                      </a:r>
                      <a:endParaRPr kumimoji="0" lang="en-US" sz="1800" b="0" i="0" u="none" strike="noStrike" cap="none" normalizeH="0" baseline="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111111"/>
                          </a:solidFill>
                          <a:effectLst/>
                          <a:latin typeface="Arial" charset="0"/>
                          <a:ea typeface="proxima-nova"/>
                          <a:cs typeface="proxima-nova"/>
                        </a:rPr>
                        <a:t>Fire Protection Systems</a:t>
                      </a:r>
                      <a:endParaRPr kumimoji="0" lang="en-US" sz="1800" b="0" i="0" u="none" strike="noStrike" cap="none" normalizeH="0" baseline="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111111"/>
                          </a:solidFill>
                          <a:effectLst/>
                          <a:latin typeface="Arial" charset="0"/>
                          <a:ea typeface="proxima-nova"/>
                          <a:cs typeface="proxima-nova"/>
                        </a:rPr>
                        <a:t>5</a:t>
                      </a:r>
                      <a:endParaRPr kumimoji="0" lang="en-US" sz="1800" b="0" i="0" u="none" strike="noStrike" cap="none" normalizeH="0" baseline="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13"/>
                  </a:ext>
                </a:extLst>
              </a:tr>
              <a:tr h="203200">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111111"/>
                          </a:solidFill>
                          <a:effectLst/>
                          <a:latin typeface="Arial" charset="0"/>
                          <a:ea typeface="proxima-nova"/>
                          <a:cs typeface="proxima-nova"/>
                        </a:rPr>
                        <a:t>FIRE 108</a:t>
                      </a:r>
                      <a:endParaRPr kumimoji="0" lang="en-US" sz="1800" b="0" i="0" u="none" strike="noStrike" cap="none" normalizeH="0" baseline="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111111"/>
                          </a:solidFill>
                          <a:effectLst/>
                          <a:latin typeface="Arial" charset="0"/>
                          <a:ea typeface="proxima-nova"/>
                          <a:cs typeface="proxima-nova"/>
                        </a:rPr>
                        <a:t>Principles of Fire and Emergency Services Administration</a:t>
                      </a:r>
                      <a:endParaRPr kumimoji="0" lang="en-US" sz="1800" b="0" i="0" u="none" strike="noStrike" cap="none" normalizeH="0" baseline="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111111"/>
                          </a:solidFill>
                          <a:effectLst/>
                          <a:latin typeface="Arial" charset="0"/>
                          <a:ea typeface="proxima-nova"/>
                          <a:cs typeface="proxima-nova"/>
                        </a:rPr>
                        <a:t>5</a:t>
                      </a:r>
                      <a:endParaRPr kumimoji="0" lang="en-US" sz="1800" b="0" i="0" u="none" strike="noStrike" cap="none" normalizeH="0" baseline="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14"/>
                  </a:ext>
                </a:extLst>
              </a:tr>
              <a:tr h="203200">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111111"/>
                          </a:solidFill>
                          <a:effectLst/>
                          <a:latin typeface="Arial" charset="0"/>
                          <a:ea typeface="proxima-nova"/>
                          <a:cs typeface="proxima-nova"/>
                        </a:rPr>
                        <a:t>FIRE 109</a:t>
                      </a:r>
                      <a:endParaRPr kumimoji="0" lang="en-US" sz="1800" b="0" i="0" u="none" strike="noStrike" cap="none" normalizeH="0" baseline="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111111"/>
                          </a:solidFill>
                          <a:effectLst/>
                          <a:latin typeface="Arial" charset="0"/>
                          <a:ea typeface="proxima-nova"/>
                          <a:cs typeface="proxima-nova"/>
                        </a:rPr>
                        <a:t>Occupational Safety and Health for Emergency Services</a:t>
                      </a:r>
                      <a:endParaRPr kumimoji="0" lang="en-US" sz="1800" b="0" i="0" u="none" strike="noStrike" cap="none" normalizeH="0" baseline="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111111"/>
                          </a:solidFill>
                          <a:effectLst/>
                          <a:latin typeface="Arial" charset="0"/>
                          <a:ea typeface="proxima-nova"/>
                          <a:cs typeface="proxima-nova"/>
                        </a:rPr>
                        <a:t>5</a:t>
                      </a:r>
                      <a:endParaRPr kumimoji="0" lang="en-US" sz="1800" b="0" i="0" u="none" strike="noStrike" cap="none" normalizeH="0" baseline="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15"/>
                  </a:ext>
                </a:extLst>
              </a:tr>
              <a:tr h="203200">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111111"/>
                          </a:solidFill>
                          <a:effectLst/>
                          <a:latin typeface="Arial" charset="0"/>
                          <a:ea typeface="proxima-nova"/>
                          <a:cs typeface="proxima-nova"/>
                        </a:rPr>
                        <a:t>FIRE 110</a:t>
                      </a:r>
                      <a:endParaRPr kumimoji="0" lang="en-US" sz="1800" b="0" i="0" u="none" strike="noStrike" cap="none" normalizeH="0" baseline="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111111"/>
                          </a:solidFill>
                          <a:effectLst/>
                          <a:latin typeface="Arial" charset="0"/>
                          <a:ea typeface="proxima-nova"/>
                          <a:cs typeface="proxima-nova"/>
                        </a:rPr>
                        <a:t>Strategy and Tactics</a:t>
                      </a:r>
                      <a:endParaRPr kumimoji="0" lang="en-US" sz="1800" b="0" i="0" u="none" strike="noStrike" cap="none" normalizeH="0" baseline="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111111"/>
                          </a:solidFill>
                          <a:effectLst/>
                          <a:latin typeface="Arial" charset="0"/>
                          <a:ea typeface="proxima-nova"/>
                          <a:cs typeface="proxima-nova"/>
                        </a:rPr>
                        <a:t>5</a:t>
                      </a:r>
                      <a:endParaRPr kumimoji="0" lang="en-US" sz="1800" b="0" i="0" u="none" strike="noStrike" cap="none" normalizeH="0" baseline="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16"/>
                  </a:ext>
                </a:extLst>
              </a:tr>
              <a:tr h="203200">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111111"/>
                          </a:solidFill>
                          <a:effectLst/>
                          <a:latin typeface="Arial" charset="0"/>
                          <a:ea typeface="proxima-nova"/>
                          <a:cs typeface="proxima-nova"/>
                        </a:rPr>
                        <a:t>AHE 190 &amp; AHE 192</a:t>
                      </a:r>
                      <a:endParaRPr kumimoji="0" lang="en-US" sz="1800" b="0" i="0" u="none" strike="noStrike" cap="none" normalizeH="0" baseline="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111111"/>
                          </a:solidFill>
                          <a:effectLst/>
                          <a:latin typeface="Arial" charset="0"/>
                          <a:ea typeface="proxima-nova"/>
                          <a:cs typeface="proxima-nova"/>
                        </a:rPr>
                        <a:t>Emergency Medical Technician Certificate</a:t>
                      </a:r>
                      <a:endParaRPr kumimoji="0" lang="en-US" sz="1800" b="0" i="0" u="none" strike="noStrike" cap="none" normalizeH="0" baseline="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111111"/>
                          </a:solidFill>
                          <a:effectLst/>
                          <a:latin typeface="Arial" charset="0"/>
                          <a:ea typeface="proxima-nova"/>
                          <a:cs typeface="proxima-nova"/>
                        </a:rPr>
                        <a:t>13</a:t>
                      </a:r>
                      <a:endParaRPr kumimoji="0" lang="en-US" sz="1800" b="0" i="0" u="none" strike="noStrike" cap="none" normalizeH="0" baseline="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17"/>
                  </a:ext>
                </a:extLst>
              </a:tr>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111111"/>
                          </a:solidFill>
                          <a:effectLst/>
                          <a:latin typeface="Arial" charset="0"/>
                          <a:ea typeface="proxima-nova"/>
                          <a:cs typeface="proxima-nova"/>
                        </a:rPr>
                        <a:t>CWE 110</a:t>
                      </a:r>
                      <a:endParaRPr kumimoji="0" lang="en-US" sz="1800" b="0" i="0" u="none" strike="noStrike" cap="none" normalizeH="0" baseline="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111111"/>
                          </a:solidFill>
                          <a:effectLst/>
                          <a:latin typeface="Arial" charset="0"/>
                          <a:ea typeface="proxima-nova"/>
                          <a:cs typeface="proxima-nova"/>
                        </a:rPr>
                        <a:t>Internship or Practicum</a:t>
                      </a:r>
                    </a:p>
                    <a:p>
                      <a:pPr marL="0" marR="0" lvl="0" indent="0" algn="l" defTabSz="4572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a:ln>
                            <a:noFill/>
                          </a:ln>
                          <a:solidFill>
                            <a:srgbClr val="111111"/>
                          </a:solidFill>
                          <a:effectLst/>
                          <a:latin typeface="Arial" charset="0"/>
                          <a:ea typeface="proxima-nova"/>
                          <a:cs typeface="proxima-nova"/>
                        </a:rPr>
                        <a:t>(could include an internship, fire service experience, a project at an ambulance employer, military experience, etc.)</a:t>
                      </a:r>
                      <a:endParaRPr kumimoji="0" lang="en-US" sz="1800" b="0" i="0" u="none" strike="noStrike" cap="none" normalizeH="0" baseline="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111111"/>
                          </a:solidFill>
                          <a:effectLst/>
                          <a:latin typeface="Arial" charset="0"/>
                          <a:ea typeface="proxima-nova"/>
                          <a:cs typeface="proxima-nova"/>
                        </a:rPr>
                        <a:t>3</a:t>
                      </a:r>
                      <a:endParaRPr kumimoji="0" lang="en-US" sz="1800" b="0" i="0" u="none" strike="noStrike" cap="none" normalizeH="0" baseline="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18"/>
                  </a:ext>
                </a:extLst>
              </a:tr>
              <a:tr h="330200">
                <a:tc gridSpan="3">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111111"/>
                          </a:solidFill>
                          <a:effectLst/>
                          <a:latin typeface="Arial" charset="0"/>
                          <a:ea typeface="proxima-nova"/>
                          <a:cs typeface="proxima-nova"/>
                        </a:rPr>
                        <a:t>Total Units: 91</a:t>
                      </a:r>
                      <a:br>
                        <a:rPr kumimoji="0" lang="en-US" sz="1000" b="0" i="0" u="none" strike="noStrike" cap="none" normalizeH="0" baseline="0">
                          <a:ln>
                            <a:noFill/>
                          </a:ln>
                          <a:solidFill>
                            <a:srgbClr val="111111"/>
                          </a:solidFill>
                          <a:effectLst/>
                          <a:latin typeface="Arial" charset="0"/>
                          <a:ea typeface="proxima-nova"/>
                          <a:cs typeface="proxima-nova"/>
                        </a:rPr>
                      </a:br>
                      <a:r>
                        <a:rPr kumimoji="0" lang="en-US" sz="1000" b="0" i="0" u="none" strike="noStrike" cap="none" normalizeH="0" baseline="0">
                          <a:ln>
                            <a:noFill/>
                          </a:ln>
                          <a:solidFill>
                            <a:srgbClr val="111111"/>
                          </a:solidFill>
                          <a:effectLst/>
                          <a:latin typeface="Arial" charset="0"/>
                          <a:ea typeface="proxima-nova"/>
                          <a:cs typeface="proxima-nova"/>
                        </a:rPr>
                        <a:t>(excluding pre-requisites)</a:t>
                      </a:r>
                      <a:endParaRPr kumimoji="0" lang="en-US" sz="1800" b="0" i="0" u="none" strike="noStrike" cap="none" normalizeH="0" baseline="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FF"/>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19"/>
                  </a:ext>
                </a:extLst>
              </a:tr>
            </a:tbl>
          </a:graphicData>
        </a:graphic>
      </p:graphicFrame>
      <p:sp>
        <p:nvSpPr>
          <p:cNvPr id="26712" name="Rectangle 392"/>
          <p:cNvSpPr>
            <a:spLocks noChangeArrowheads="1"/>
          </p:cNvSpPr>
          <p:nvPr/>
        </p:nvSpPr>
        <p:spPr bwMode="auto">
          <a:xfrm>
            <a:off x="-523875" y="6338888"/>
            <a:ext cx="184150" cy="488950"/>
          </a:xfrm>
          <a:prstGeom prst="rect">
            <a:avLst/>
          </a:prstGeom>
          <a:noFill/>
          <a:ln w="9525">
            <a:noFill/>
            <a:miter lim="800000"/>
            <a:headEnd/>
            <a:tailEnd/>
          </a:ln>
        </p:spPr>
        <p:txBody>
          <a:bodyPr wrap="none" anchor="ctr">
            <a:spAutoFit/>
          </a:bodyPr>
          <a:lstStyle/>
          <a:p>
            <a:br>
              <a:rPr lang="en-US" sz="800"/>
            </a:br>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extBox 4"/>
          <p:cNvSpPr txBox="1">
            <a:spLocks noChangeArrowheads="1"/>
          </p:cNvSpPr>
          <p:nvPr/>
        </p:nvSpPr>
        <p:spPr bwMode="auto">
          <a:xfrm>
            <a:off x="9296400" y="990600"/>
            <a:ext cx="184150" cy="369888"/>
          </a:xfrm>
          <a:prstGeom prst="rect">
            <a:avLst/>
          </a:prstGeom>
          <a:noFill/>
          <a:ln w="9525">
            <a:noFill/>
            <a:miter lim="800000"/>
            <a:headEnd/>
            <a:tailEnd/>
          </a:ln>
        </p:spPr>
        <p:txBody>
          <a:bodyPr wrap="none">
            <a:spAutoFit/>
          </a:bodyPr>
          <a:lstStyle/>
          <a:p>
            <a:endParaRPr lang="en-US">
              <a:latin typeface="Calibri" pitchFamily="34" charset="0"/>
            </a:endParaRPr>
          </a:p>
        </p:txBody>
      </p:sp>
      <p:sp>
        <p:nvSpPr>
          <p:cNvPr id="2" name="Rectangle 1">
            <a:extLst/>
          </p:cNvPr>
          <p:cNvSpPr/>
          <p:nvPr/>
        </p:nvSpPr>
        <p:spPr>
          <a:xfrm>
            <a:off x="0" y="0"/>
            <a:ext cx="9144000" cy="914400"/>
          </a:xfrm>
          <a:prstGeom prst="rect">
            <a:avLst/>
          </a:prstGeom>
          <a:gradFill>
            <a:gsLst>
              <a:gs pos="0">
                <a:srgbClr val="00A9DC"/>
              </a:gs>
              <a:gs pos="99000">
                <a:srgbClr val="005192"/>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8675" name="TextBox 3"/>
          <p:cNvSpPr txBox="1">
            <a:spLocks noChangeArrowheads="1"/>
          </p:cNvSpPr>
          <p:nvPr/>
        </p:nvSpPr>
        <p:spPr bwMode="auto">
          <a:xfrm>
            <a:off x="0" y="41275"/>
            <a:ext cx="9144000" cy="831850"/>
          </a:xfrm>
          <a:prstGeom prst="rect">
            <a:avLst/>
          </a:prstGeom>
          <a:noFill/>
          <a:ln w="9525">
            <a:noFill/>
            <a:miter lim="800000"/>
            <a:headEnd/>
            <a:tailEnd/>
          </a:ln>
        </p:spPr>
        <p:txBody>
          <a:bodyPr>
            <a:spAutoFit/>
          </a:bodyPr>
          <a:lstStyle/>
          <a:p>
            <a:pPr algn="ctr"/>
            <a:r>
              <a:rPr lang="en-US" sz="4800" b="1">
                <a:solidFill>
                  <a:schemeClr val="bg1"/>
                </a:solidFill>
                <a:latin typeface="Calibri" pitchFamily="34" charset="0"/>
              </a:rPr>
              <a:t>What do you learn?</a:t>
            </a:r>
          </a:p>
        </p:txBody>
      </p:sp>
      <p:sp>
        <p:nvSpPr>
          <p:cNvPr id="28676" name="TextBox 5"/>
          <p:cNvSpPr txBox="1">
            <a:spLocks noChangeArrowheads="1"/>
          </p:cNvSpPr>
          <p:nvPr/>
        </p:nvSpPr>
        <p:spPr bwMode="auto">
          <a:xfrm>
            <a:off x="4160838" y="2487613"/>
            <a:ext cx="4643437" cy="2289175"/>
          </a:xfrm>
          <a:prstGeom prst="rect">
            <a:avLst/>
          </a:prstGeom>
          <a:noFill/>
          <a:ln w="9525">
            <a:noFill/>
            <a:miter lim="800000"/>
            <a:headEnd/>
            <a:tailEnd/>
          </a:ln>
        </p:spPr>
        <p:txBody>
          <a:bodyPr>
            <a:spAutoFit/>
          </a:bodyPr>
          <a:lstStyle/>
          <a:p>
            <a:r>
              <a:rPr lang="en-US"/>
              <a:t>The program includes an internship component that will give graduates experience they can highlight when applying for firefighter positions. North Seattle College is developing internship opportunities with the Seattle Fire Department and other area fire services for Fire Science students. </a:t>
            </a:r>
          </a:p>
        </p:txBody>
      </p:sp>
      <p:pic>
        <p:nvPicPr>
          <p:cNvPr id="28677" name="Picture 7" descr="GAM"/>
          <p:cNvPicPr>
            <a:picLocks noChangeAspect="1" noChangeArrowheads="1"/>
          </p:cNvPicPr>
          <p:nvPr/>
        </p:nvPicPr>
        <p:blipFill>
          <a:blip r:embed="rId3"/>
          <a:srcRect/>
          <a:stretch>
            <a:fillRect/>
          </a:stretch>
        </p:blipFill>
        <p:spPr bwMode="auto">
          <a:xfrm>
            <a:off x="538163" y="990600"/>
            <a:ext cx="3409950" cy="5600700"/>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extBox 4"/>
          <p:cNvSpPr txBox="1">
            <a:spLocks noChangeArrowheads="1"/>
          </p:cNvSpPr>
          <p:nvPr/>
        </p:nvSpPr>
        <p:spPr bwMode="auto">
          <a:xfrm>
            <a:off x="9296400" y="990600"/>
            <a:ext cx="184150" cy="369888"/>
          </a:xfrm>
          <a:prstGeom prst="rect">
            <a:avLst/>
          </a:prstGeom>
          <a:noFill/>
          <a:ln w="9525">
            <a:noFill/>
            <a:miter lim="800000"/>
            <a:headEnd/>
            <a:tailEnd/>
          </a:ln>
        </p:spPr>
        <p:txBody>
          <a:bodyPr wrap="none">
            <a:spAutoFit/>
          </a:bodyPr>
          <a:lstStyle/>
          <a:p>
            <a:endParaRPr lang="en-US">
              <a:latin typeface="Calibri" pitchFamily="34" charset="0"/>
            </a:endParaRPr>
          </a:p>
        </p:txBody>
      </p:sp>
      <p:sp>
        <p:nvSpPr>
          <p:cNvPr id="2" name="Rectangle 1">
            <a:extLst/>
          </p:cNvPr>
          <p:cNvSpPr/>
          <p:nvPr/>
        </p:nvSpPr>
        <p:spPr>
          <a:xfrm>
            <a:off x="0" y="0"/>
            <a:ext cx="9144000" cy="914400"/>
          </a:xfrm>
          <a:prstGeom prst="rect">
            <a:avLst/>
          </a:prstGeom>
          <a:gradFill>
            <a:gsLst>
              <a:gs pos="0">
                <a:srgbClr val="00A9DC"/>
              </a:gs>
              <a:gs pos="99000">
                <a:srgbClr val="005192"/>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0723" name="TextBox 3"/>
          <p:cNvSpPr txBox="1">
            <a:spLocks noChangeArrowheads="1"/>
          </p:cNvSpPr>
          <p:nvPr/>
        </p:nvSpPr>
        <p:spPr bwMode="auto">
          <a:xfrm>
            <a:off x="0" y="41275"/>
            <a:ext cx="9144000" cy="831850"/>
          </a:xfrm>
          <a:prstGeom prst="rect">
            <a:avLst/>
          </a:prstGeom>
          <a:noFill/>
          <a:ln w="9525">
            <a:noFill/>
            <a:miter lim="800000"/>
            <a:headEnd/>
            <a:tailEnd/>
          </a:ln>
        </p:spPr>
        <p:txBody>
          <a:bodyPr>
            <a:spAutoFit/>
          </a:bodyPr>
          <a:lstStyle/>
          <a:p>
            <a:pPr algn="ctr"/>
            <a:r>
              <a:rPr lang="en-US" sz="4800" b="1">
                <a:solidFill>
                  <a:schemeClr val="bg1"/>
                </a:solidFill>
                <a:latin typeface="Calibri" pitchFamily="34" charset="0"/>
              </a:rPr>
              <a:t>Education Pathway</a:t>
            </a:r>
          </a:p>
        </p:txBody>
      </p:sp>
      <p:sp>
        <p:nvSpPr>
          <p:cNvPr id="30724" name="TextBox 5"/>
          <p:cNvSpPr txBox="1">
            <a:spLocks noChangeArrowheads="1"/>
          </p:cNvSpPr>
          <p:nvPr/>
        </p:nvSpPr>
        <p:spPr bwMode="auto">
          <a:xfrm>
            <a:off x="685800" y="1360488"/>
            <a:ext cx="7772400" cy="4241800"/>
          </a:xfrm>
          <a:prstGeom prst="rect">
            <a:avLst/>
          </a:prstGeom>
          <a:noFill/>
          <a:ln w="9525">
            <a:noFill/>
            <a:miter lim="800000"/>
            <a:headEnd/>
            <a:tailEnd/>
          </a:ln>
        </p:spPr>
        <p:txBody>
          <a:bodyPr>
            <a:spAutoFit/>
          </a:bodyPr>
          <a:lstStyle/>
          <a:p>
            <a:endParaRPr lang="en-US"/>
          </a:p>
          <a:p>
            <a:r>
              <a:rPr lang="en-US" b="1"/>
              <a:t>The curriculum is based on the National Fire Academy Fire and Emergency Services Higher Education (FESHE) model curriculum for fire science. Students will graduate with the academic credentials necessary to enter a two-year baccalaureate of applied science degree program, such as the online Homeland Security Emergency Management program or the Fire Science Leadership Management program at Pierce College.</a:t>
            </a:r>
            <a:r>
              <a:rPr lang="en-US"/>
              <a:t> </a:t>
            </a:r>
            <a:endParaRPr lang="en-US" b="1"/>
          </a:p>
          <a:p>
            <a:endParaRPr lang="en-US" b="1"/>
          </a:p>
          <a:p>
            <a:r>
              <a:rPr lang="en-US" b="1"/>
              <a:t>Fire – North Seattle College Fire Science Associate Degree</a:t>
            </a:r>
          </a:p>
          <a:p>
            <a:pPr marL="2057400" lvl="4" indent="-228600">
              <a:buFontTx/>
              <a:buChar char="•"/>
            </a:pPr>
            <a:endParaRPr lang="en-US" sz="2000" b="1"/>
          </a:p>
          <a:p>
            <a:r>
              <a:rPr lang="en-US" b="1"/>
              <a:t>	Homeland Security Emergency Management program</a:t>
            </a:r>
          </a:p>
          <a:p>
            <a:endParaRPr lang="en-US" b="1"/>
          </a:p>
          <a:p>
            <a:r>
              <a:rPr lang="en-US" b="1"/>
              <a:t>	Fire Science Leadership Management program at Pierce College.</a:t>
            </a:r>
            <a:r>
              <a:rPr lang="en-US"/>
              <a:t> </a:t>
            </a:r>
            <a:endParaRPr lang="en-US" sz="2000" b="1"/>
          </a:p>
          <a:p>
            <a:endParaRPr lang="en-US" b="1"/>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extBox 4"/>
          <p:cNvSpPr txBox="1">
            <a:spLocks noChangeArrowheads="1"/>
          </p:cNvSpPr>
          <p:nvPr/>
        </p:nvSpPr>
        <p:spPr bwMode="auto">
          <a:xfrm>
            <a:off x="9296400" y="990600"/>
            <a:ext cx="184150" cy="369888"/>
          </a:xfrm>
          <a:prstGeom prst="rect">
            <a:avLst/>
          </a:prstGeom>
          <a:noFill/>
          <a:ln w="9525">
            <a:noFill/>
            <a:miter lim="800000"/>
            <a:headEnd/>
            <a:tailEnd/>
          </a:ln>
        </p:spPr>
        <p:txBody>
          <a:bodyPr wrap="none">
            <a:spAutoFit/>
          </a:bodyPr>
          <a:lstStyle/>
          <a:p>
            <a:endParaRPr lang="en-US">
              <a:latin typeface="Calibri" pitchFamily="34" charset="0"/>
            </a:endParaRPr>
          </a:p>
        </p:txBody>
      </p:sp>
      <p:sp>
        <p:nvSpPr>
          <p:cNvPr id="2" name="Rectangle 1">
            <a:extLst/>
          </p:cNvPr>
          <p:cNvSpPr/>
          <p:nvPr/>
        </p:nvSpPr>
        <p:spPr>
          <a:xfrm>
            <a:off x="0" y="0"/>
            <a:ext cx="9144000" cy="914400"/>
          </a:xfrm>
          <a:prstGeom prst="rect">
            <a:avLst/>
          </a:prstGeom>
          <a:gradFill>
            <a:gsLst>
              <a:gs pos="0">
                <a:srgbClr val="00A9DC"/>
              </a:gs>
              <a:gs pos="99000">
                <a:srgbClr val="005192"/>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2771" name="TextBox 3"/>
          <p:cNvSpPr txBox="1">
            <a:spLocks noChangeArrowheads="1"/>
          </p:cNvSpPr>
          <p:nvPr/>
        </p:nvSpPr>
        <p:spPr bwMode="auto">
          <a:xfrm>
            <a:off x="0" y="41275"/>
            <a:ext cx="9144000" cy="823913"/>
          </a:xfrm>
          <a:prstGeom prst="rect">
            <a:avLst/>
          </a:prstGeom>
          <a:noFill/>
          <a:ln w="9525">
            <a:noFill/>
            <a:miter lim="800000"/>
            <a:headEnd/>
            <a:tailEnd/>
          </a:ln>
        </p:spPr>
        <p:txBody>
          <a:bodyPr>
            <a:spAutoFit/>
          </a:bodyPr>
          <a:lstStyle/>
          <a:p>
            <a:pPr algn="ctr"/>
            <a:r>
              <a:rPr lang="en-US" sz="4800" b="1">
                <a:solidFill>
                  <a:schemeClr val="bg1"/>
                </a:solidFill>
                <a:latin typeface="Calibri" pitchFamily="34" charset="0"/>
              </a:rPr>
              <a:t>EMT</a:t>
            </a:r>
          </a:p>
        </p:txBody>
      </p:sp>
      <p:sp>
        <p:nvSpPr>
          <p:cNvPr id="32772" name="TextBox 5"/>
          <p:cNvSpPr txBox="1">
            <a:spLocks noChangeArrowheads="1"/>
          </p:cNvSpPr>
          <p:nvPr/>
        </p:nvSpPr>
        <p:spPr bwMode="auto">
          <a:xfrm>
            <a:off x="685800" y="1360488"/>
            <a:ext cx="7772400" cy="2014537"/>
          </a:xfrm>
          <a:prstGeom prst="rect">
            <a:avLst/>
          </a:prstGeom>
          <a:noFill/>
          <a:ln w="9525">
            <a:noFill/>
            <a:miter lim="800000"/>
            <a:headEnd/>
            <a:tailEnd/>
          </a:ln>
        </p:spPr>
        <p:txBody>
          <a:bodyPr>
            <a:spAutoFit/>
          </a:bodyPr>
          <a:lstStyle/>
          <a:p>
            <a:r>
              <a:rPr lang="en-US" b="1"/>
              <a:t>North’s 13-credit, one-quarter EMT certificate includes the lectures and practice/labs required for certification. The program is rigorous, but upon completion you’ll be qualified to take the National Registry Exam for certification and are immediately eligible to seek employment. The program is approved by Washington State Dept of Health and the National Registry of Emergency Medical Technicians.</a:t>
            </a:r>
            <a:r>
              <a:rPr lang="en-US"/>
              <a:t> </a:t>
            </a:r>
            <a:endParaRPr lang="en-US" sz="2800" b="1">
              <a:solidFill>
                <a:srgbClr val="005192"/>
              </a:solidFill>
              <a:latin typeface="Calibri" pitchFamily="34" charset="0"/>
            </a:endParaRPr>
          </a:p>
          <a:p>
            <a:endParaRPr lang="en-US">
              <a:latin typeface="Calibri" pitchFamily="34" charset="0"/>
            </a:endParaRPr>
          </a:p>
        </p:txBody>
      </p:sp>
      <p:sp>
        <p:nvSpPr>
          <p:cNvPr id="32773" name="Rectangle 2"/>
          <p:cNvSpPr>
            <a:spLocks noChangeArrowheads="1"/>
          </p:cNvSpPr>
          <p:nvPr/>
        </p:nvSpPr>
        <p:spPr bwMode="auto">
          <a:xfrm>
            <a:off x="609600" y="3589338"/>
            <a:ext cx="3886200" cy="1647825"/>
          </a:xfrm>
          <a:prstGeom prst="rect">
            <a:avLst/>
          </a:prstGeom>
          <a:noFill/>
          <a:ln w="9525">
            <a:noFill/>
            <a:miter lim="800000"/>
            <a:headEnd/>
            <a:tailEnd/>
          </a:ln>
        </p:spPr>
        <p:txBody>
          <a:bodyPr>
            <a:spAutoFit/>
          </a:bodyPr>
          <a:lstStyle/>
          <a:p>
            <a:r>
              <a:rPr lang="en-US" sz="2800" b="1">
                <a:solidFill>
                  <a:srgbClr val="005192"/>
                </a:solidFill>
                <a:latin typeface="Calibri" pitchFamily="34" charset="0"/>
              </a:rPr>
              <a:t>When is this program offered?</a:t>
            </a:r>
          </a:p>
          <a:p>
            <a:endParaRPr lang="en-US" sz="2800" b="1">
              <a:solidFill>
                <a:srgbClr val="005192"/>
              </a:solidFill>
              <a:latin typeface="Calibri" pitchFamily="34" charset="0"/>
            </a:endParaRPr>
          </a:p>
          <a:p>
            <a:r>
              <a:rPr lang="en-US">
                <a:latin typeface="Calibri" pitchFamily="34" charset="0"/>
              </a:rPr>
              <a:t>Every quarter</a:t>
            </a:r>
          </a:p>
        </p:txBody>
      </p:sp>
      <p:sp>
        <p:nvSpPr>
          <p:cNvPr id="32774" name="Rectangle 6"/>
          <p:cNvSpPr>
            <a:spLocks noChangeArrowheads="1"/>
          </p:cNvSpPr>
          <p:nvPr/>
        </p:nvSpPr>
        <p:spPr bwMode="auto">
          <a:xfrm>
            <a:off x="4572000" y="3589338"/>
            <a:ext cx="3886200" cy="2166937"/>
          </a:xfrm>
          <a:prstGeom prst="rect">
            <a:avLst/>
          </a:prstGeom>
          <a:noFill/>
          <a:ln w="9525">
            <a:noFill/>
            <a:miter lim="800000"/>
            <a:headEnd/>
            <a:tailEnd/>
          </a:ln>
        </p:spPr>
        <p:txBody>
          <a:bodyPr>
            <a:spAutoFit/>
          </a:bodyPr>
          <a:lstStyle/>
          <a:p>
            <a:r>
              <a:rPr lang="en-US" sz="2800" b="1">
                <a:solidFill>
                  <a:srgbClr val="005192"/>
                </a:solidFill>
                <a:latin typeface="Calibri" pitchFamily="34" charset="0"/>
              </a:rPr>
              <a:t>Entry Requirements</a:t>
            </a:r>
          </a:p>
          <a:p>
            <a:endParaRPr lang="en-US">
              <a:latin typeface="Calibri" pitchFamily="34" charset="0"/>
            </a:endParaRPr>
          </a:p>
          <a:p>
            <a:r>
              <a:rPr lang="en-US">
                <a:latin typeface="Calibri" pitchFamily="34" charset="0"/>
              </a:rPr>
              <a:t>At least 18 years old</a:t>
            </a:r>
          </a:p>
          <a:p>
            <a:r>
              <a:rPr lang="en-US">
                <a:latin typeface="Calibri" pitchFamily="34" charset="0"/>
              </a:rPr>
              <a:t>High School Graduate or equivalent</a:t>
            </a:r>
          </a:p>
          <a:p>
            <a:r>
              <a:rPr lang="en-US">
                <a:latin typeface="Calibri" pitchFamily="34" charset="0"/>
              </a:rPr>
              <a:t>Clean Background Check</a:t>
            </a:r>
          </a:p>
          <a:p>
            <a:endParaRPr lang="en-US">
              <a:latin typeface="Calibri" pitchFamily="34" charset="0"/>
            </a:endParaRPr>
          </a:p>
          <a:p>
            <a:r>
              <a:rPr lang="en-US">
                <a:latin typeface="Calibri" pitchFamily="34" charset="0"/>
              </a:rPr>
              <a:t>To work must have WA Driver’s license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extBox 4"/>
          <p:cNvSpPr txBox="1">
            <a:spLocks noChangeArrowheads="1"/>
          </p:cNvSpPr>
          <p:nvPr/>
        </p:nvSpPr>
        <p:spPr bwMode="auto">
          <a:xfrm>
            <a:off x="9296400" y="990600"/>
            <a:ext cx="184150" cy="369888"/>
          </a:xfrm>
          <a:prstGeom prst="rect">
            <a:avLst/>
          </a:prstGeom>
          <a:noFill/>
          <a:ln w="9525">
            <a:noFill/>
            <a:miter lim="800000"/>
            <a:headEnd/>
            <a:tailEnd/>
          </a:ln>
        </p:spPr>
        <p:txBody>
          <a:bodyPr wrap="none">
            <a:spAutoFit/>
          </a:bodyPr>
          <a:lstStyle/>
          <a:p>
            <a:endParaRPr lang="en-US">
              <a:latin typeface="Calibri" pitchFamily="34" charset="0"/>
            </a:endParaRPr>
          </a:p>
        </p:txBody>
      </p:sp>
      <p:sp>
        <p:nvSpPr>
          <p:cNvPr id="2" name="Rectangle 1">
            <a:extLst/>
          </p:cNvPr>
          <p:cNvSpPr/>
          <p:nvPr/>
        </p:nvSpPr>
        <p:spPr>
          <a:xfrm>
            <a:off x="0" y="0"/>
            <a:ext cx="9144000" cy="914400"/>
          </a:xfrm>
          <a:prstGeom prst="rect">
            <a:avLst/>
          </a:prstGeom>
          <a:gradFill>
            <a:gsLst>
              <a:gs pos="0">
                <a:srgbClr val="00A9DC"/>
              </a:gs>
              <a:gs pos="99000">
                <a:srgbClr val="005192"/>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4819" name="TextBox 3"/>
          <p:cNvSpPr txBox="1">
            <a:spLocks noChangeArrowheads="1"/>
          </p:cNvSpPr>
          <p:nvPr/>
        </p:nvSpPr>
        <p:spPr bwMode="auto">
          <a:xfrm>
            <a:off x="0" y="41275"/>
            <a:ext cx="9144000" cy="823913"/>
          </a:xfrm>
          <a:prstGeom prst="rect">
            <a:avLst/>
          </a:prstGeom>
          <a:noFill/>
          <a:ln w="9525">
            <a:noFill/>
            <a:miter lim="800000"/>
            <a:headEnd/>
            <a:tailEnd/>
          </a:ln>
        </p:spPr>
        <p:txBody>
          <a:bodyPr>
            <a:spAutoFit/>
          </a:bodyPr>
          <a:lstStyle/>
          <a:p>
            <a:pPr algn="ctr"/>
            <a:r>
              <a:rPr lang="en-US" sz="4800" b="1">
                <a:solidFill>
                  <a:schemeClr val="bg1"/>
                </a:solidFill>
                <a:latin typeface="Calibri" pitchFamily="34" charset="0"/>
              </a:rPr>
              <a:t>Where do EMTs work?</a:t>
            </a:r>
          </a:p>
        </p:txBody>
      </p:sp>
      <p:sp>
        <p:nvSpPr>
          <p:cNvPr id="34820" name="TextBox 5"/>
          <p:cNvSpPr txBox="1">
            <a:spLocks noChangeArrowheads="1"/>
          </p:cNvSpPr>
          <p:nvPr/>
        </p:nvSpPr>
        <p:spPr bwMode="auto">
          <a:xfrm>
            <a:off x="685800" y="1360488"/>
            <a:ext cx="7772400" cy="5391150"/>
          </a:xfrm>
          <a:prstGeom prst="rect">
            <a:avLst/>
          </a:prstGeom>
          <a:noFill/>
          <a:ln w="9525">
            <a:noFill/>
            <a:miter lim="800000"/>
            <a:headEnd/>
            <a:tailEnd/>
          </a:ln>
        </p:spPr>
        <p:txBody>
          <a:bodyPr>
            <a:spAutoFit/>
          </a:bodyPr>
          <a:lstStyle/>
          <a:p>
            <a:pPr>
              <a:buFontTx/>
              <a:buChar char="•"/>
            </a:pPr>
            <a:endParaRPr lang="en-US" sz="2400" b="1">
              <a:latin typeface="Calibri" pitchFamily="34" charset="0"/>
            </a:endParaRPr>
          </a:p>
          <a:p>
            <a:endParaRPr lang="en-US" sz="2400" b="1">
              <a:latin typeface="Calibri" pitchFamily="34" charset="0"/>
            </a:endParaRPr>
          </a:p>
          <a:p>
            <a:pPr>
              <a:buFontTx/>
              <a:buChar char="•"/>
            </a:pPr>
            <a:r>
              <a:rPr lang="en-US" sz="2400" b="1">
                <a:latin typeface="Calibri" pitchFamily="34" charset="0"/>
              </a:rPr>
              <a:t>Fire Departments</a:t>
            </a:r>
          </a:p>
          <a:p>
            <a:pPr>
              <a:buFontTx/>
              <a:buChar char="•"/>
            </a:pPr>
            <a:r>
              <a:rPr lang="en-US" sz="2400" b="1">
                <a:latin typeface="Calibri" pitchFamily="34" charset="0"/>
              </a:rPr>
              <a:t>Police Departments</a:t>
            </a:r>
          </a:p>
          <a:p>
            <a:pPr>
              <a:buFontTx/>
              <a:buChar char="•"/>
            </a:pPr>
            <a:r>
              <a:rPr lang="en-US" sz="2400" b="1">
                <a:latin typeface="Calibri" pitchFamily="34" charset="0"/>
              </a:rPr>
              <a:t>Search and Rescue</a:t>
            </a:r>
          </a:p>
          <a:p>
            <a:pPr>
              <a:buFontTx/>
              <a:buChar char="•"/>
            </a:pPr>
            <a:r>
              <a:rPr lang="en-US" sz="2400" b="1">
                <a:latin typeface="Calibri" pitchFamily="34" charset="0"/>
              </a:rPr>
              <a:t>Ski Patrol</a:t>
            </a:r>
          </a:p>
          <a:p>
            <a:pPr>
              <a:buFontTx/>
              <a:buChar char="•"/>
            </a:pPr>
            <a:r>
              <a:rPr lang="en-US" sz="2400" b="1">
                <a:latin typeface="Calibri" pitchFamily="34" charset="0"/>
              </a:rPr>
              <a:t>Ambulances</a:t>
            </a:r>
          </a:p>
          <a:p>
            <a:pPr>
              <a:buFontTx/>
              <a:buChar char="•"/>
            </a:pPr>
            <a:r>
              <a:rPr lang="en-US" sz="2400" b="1">
                <a:latin typeface="Calibri" pitchFamily="34" charset="0"/>
              </a:rPr>
              <a:t>Emergency Departments</a:t>
            </a:r>
          </a:p>
          <a:p>
            <a:pPr>
              <a:buFontTx/>
              <a:buChar char="•"/>
            </a:pPr>
            <a:r>
              <a:rPr lang="en-US" sz="2400" b="1">
                <a:latin typeface="Calibri" pitchFamily="34" charset="0"/>
              </a:rPr>
              <a:t>Clinics</a:t>
            </a:r>
          </a:p>
          <a:p>
            <a:endParaRPr lang="en-US" sz="2400" b="1">
              <a:latin typeface="Calibri" pitchFamily="34" charset="0"/>
            </a:endParaRPr>
          </a:p>
          <a:p>
            <a:endParaRPr lang="en-US">
              <a:latin typeface="Calibri" pitchFamily="34" charset="0"/>
            </a:endParaRPr>
          </a:p>
          <a:p>
            <a:endParaRPr lang="en-US">
              <a:latin typeface="Calibri" pitchFamily="34" charset="0"/>
            </a:endParaRPr>
          </a:p>
          <a:p>
            <a:endParaRPr lang="en-US">
              <a:latin typeface="Calibri" pitchFamily="34" charset="0"/>
            </a:endParaRPr>
          </a:p>
          <a:p>
            <a:endParaRPr lang="en-US">
              <a:latin typeface="Calibri" pitchFamily="34" charset="0"/>
            </a:endParaRPr>
          </a:p>
          <a:p>
            <a:endParaRPr lang="en-US">
              <a:latin typeface="Calibri" pitchFamily="34" charset="0"/>
            </a:endParaRPr>
          </a:p>
          <a:p>
            <a:endParaRPr lang="en-US">
              <a:latin typeface="Calibri"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1033</TotalTime>
  <Words>740</Words>
  <Application>Microsoft Office PowerPoint</Application>
  <PresentationFormat>On-screen Show (4:3)</PresentationFormat>
  <Paragraphs>151</Paragraphs>
  <Slides>10</Slides>
  <Notes>10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ＭＳ Ｐゴシック</vt:lpstr>
      <vt:lpstr>Arial</vt:lpstr>
      <vt:lpstr>Calibri</vt:lpstr>
      <vt:lpstr>Calibri Light</vt:lpstr>
      <vt:lpstr>proxima-nova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Eickman, Paulette</dc:creator>
  <cp:lastModifiedBy>Bloomingdale, Megan</cp:lastModifiedBy>
  <cp:revision>17</cp:revision>
  <dcterms:created xsi:type="dcterms:W3CDTF">2021-03-30T22:17:11Z</dcterms:created>
  <dcterms:modified xsi:type="dcterms:W3CDTF">2022-06-08T21:26:13Z</dcterms:modified>
</cp:coreProperties>
</file>