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6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>
      <p:cViewPr varScale="1">
        <p:scale>
          <a:sx n="86" d="100"/>
          <a:sy n="86" d="100"/>
        </p:scale>
        <p:origin x="116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A839E-3B83-4382-85B9-DA4A82F73125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41567-3CFB-4ACA-B180-68972A86C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67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B02B-C98D-4C68-AD87-DBF69153A37E}" type="datetime1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F. Quinn, P.S.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1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C85F6-FEEF-40C2-9871-D3EFEABF894C}" type="datetime1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F. Quinn, P.S.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9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B248-C5BB-4C31-8D47-07EB35A8F214}" type="datetime1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F. Quinn, P.S.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3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8D6C0-3D7E-4E4E-9D8A-D553DF85EEB6}" type="datetime1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F. Quinn, P.S.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0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A790-B83E-4646-935A-2D73CBED8485}" type="datetime1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F. Quinn, P.S.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B70D1-0BC0-4F86-9077-B1BDC589D469}" type="datetime1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F. Quinn, P.S.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3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9B7DC-DE00-4E91-9C39-75AEE6A18421}" type="datetime1">
              <a:rPr lang="en-US" smtClean="0"/>
              <a:t>8/15/2022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F. Quinn, P.S.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9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9DF2-5C5A-456E-B3C1-15F5CC3EB388}" type="datetime1">
              <a:rPr lang="en-US" smtClean="0"/>
              <a:t>8/15/2022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F. Quinn, P.S.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6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D530D-AFCA-4510-B329-52CEB05BCC9E}" type="datetime1">
              <a:rPr lang="en-US" smtClean="0"/>
              <a:t>8/15/2022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F. Quinn, P.S.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5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C4BD-354C-44DD-8EBB-80BFA4954DF2}" type="datetime1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F. Quinn, P.S.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2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D074-42A2-4A6D-AFDB-34E4F2F282A4}" type="datetime1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F. Quinn, P.S.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2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81557-3AD9-4640-B632-F63B5CC3120E}" type="datetime1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Joseph F. Quinn, P.S.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F2F9-B8D1-47ED-A6F2-C32BDB661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174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us06web.zoom.us/j/81295328206?pwd=cWRVUUF5RGlCQXNyZS80c0E4aVU1Zz0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Risk Management 101: Conquering Risk Requires Failure</a:t>
            </a:r>
            <a:b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b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3100" dirty="0">
                <a:latin typeface="Arial Black" panose="020B0A04020102020204" pitchFamily="34" charset="0"/>
              </a:rPr>
              <a:t>Presentation to King County Fire Commissioners Association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962400"/>
            <a:ext cx="7620000" cy="1752600"/>
          </a:xfrm>
        </p:spPr>
        <p:txBody>
          <a:bodyPr>
            <a:normAutofit fontScale="92500"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Presentation by Eric T. Quinn, P.S.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</a:t>
            </a:r>
          </a:p>
        </p:txBody>
      </p:sp>
    </p:spTree>
    <p:extLst>
      <p:ext uri="{BB962C8B-B14F-4D97-AF65-F5344CB8AC3E}">
        <p14:creationId xmlns:p14="http://schemas.microsoft.com/office/powerpoint/2010/main" val="124667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0F6FD-05F1-2F56-B468-72B646842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Arial Black" panose="020B0A04020102020204" pitchFamily="34" charset="0"/>
              </a:rPr>
              <a:t>What are the Non-Monetary Benefits of Conquering Risk?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AB2AF-7007-CD2D-4A3A-2D9C3472A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latin typeface="Arial Black" panose="020B0A04020102020204" pitchFamily="34" charset="0"/>
              </a:rPr>
              <a:t>There are many, but to name a few: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Positive Morale/Labor Relations—CBA “balancing”  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Good/Better Press=Increased Public Trust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Affirmation: Your Policy and Culture are “in sync”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Understanding Your “Immunities”: RCW 18.71.210 and RCW 4.24.470  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And of course, we know the monetary benefits of conquering risk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1B75A9-D95A-8640-BC89-692B50B1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</a:t>
            </a:r>
          </a:p>
        </p:txBody>
      </p:sp>
    </p:spTree>
    <p:extLst>
      <p:ext uri="{BB962C8B-B14F-4D97-AF65-F5344CB8AC3E}">
        <p14:creationId xmlns:p14="http://schemas.microsoft.com/office/powerpoint/2010/main" val="250808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A7E2A-3BC9-318E-D752-515187BC8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Arial Black" panose="020B0A04020102020204" pitchFamily="34" charset="0"/>
              </a:rPr>
              <a:t>What are the Non-Monetary Benefits of Making Mistakes?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9A919-F491-89FC-D2FB-C087BBACE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40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The same as the non-monetary benefits of conquering risks, </a:t>
            </a:r>
            <a:r>
              <a:rPr lang="en-US" sz="2800" i="1" dirty="0">
                <a:latin typeface="Arial Black" panose="020B0A04020102020204" pitchFamily="34" charset="0"/>
              </a:rPr>
              <a:t>eventually</a:t>
            </a:r>
          </a:p>
          <a:p>
            <a:endParaRPr lang="en-US" sz="2800" i="1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So much of conquering risk is acknowledging that you will fail </a:t>
            </a:r>
          </a:p>
          <a:p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And that is why “losers avoid failing” </a:t>
            </a:r>
          </a:p>
          <a:p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Oh yeah: Appoint a CLAIMS AGENT (RCW 4.96.020)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25D91-B636-A9EB-02DB-319CEB70A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 </a:t>
            </a:r>
          </a:p>
        </p:txBody>
      </p:sp>
    </p:spTree>
    <p:extLst>
      <p:ext uri="{BB962C8B-B14F-4D97-AF65-F5344CB8AC3E}">
        <p14:creationId xmlns:p14="http://schemas.microsoft.com/office/powerpoint/2010/main" val="231832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F61C2-85C5-94CA-600D-3BDB3F113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Questions?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6060E-298D-D874-7D46-A21540DA5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Subscribe to my newsletter! Firehouselawyer.com 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Come to my Municipal Roundtable on September 30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Topic: Bid Law </a:t>
            </a:r>
            <a:r>
              <a:rPr lang="en-US" u="sng" dirty="0">
                <a:latin typeface="Arial Black" panose="020B0A04020102020204" pitchFamily="34" charset="0"/>
              </a:rPr>
              <a:t>Exceptions 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Here is Zoom link (Post in Chat): 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b="0" i="0" dirty="0">
                <a:solidFill>
                  <a:srgbClr val="232333"/>
                </a:solidFill>
                <a:effectLst/>
                <a:latin typeface="Arial Black" panose="020B0A04020102020204" pitchFamily="34" charset="0"/>
              </a:rPr>
              <a:t> </a:t>
            </a:r>
            <a:r>
              <a:rPr lang="en-US" b="0" i="0" u="none" strike="noStrike" dirty="0">
                <a:solidFill>
                  <a:srgbClr val="0956B5"/>
                </a:solidFill>
                <a:effectLst/>
                <a:latin typeface="Arial Black" panose="020B0A04020102020204" pitchFamily="34" charset="0"/>
                <a:hlinkClick r:id="rId2"/>
              </a:rPr>
              <a:t>https://us06web.zoom.us/j/81295328206?pwd=cWRVUUF5RGlCQXNyZS80c0E4aVU1Zz09</a:t>
            </a:r>
            <a:endParaRPr lang="en-US" b="0" i="0" u="none" strike="noStrike" dirty="0">
              <a:solidFill>
                <a:srgbClr val="0956B5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BF2852-70D4-35CC-98B4-6E38E6685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</a:t>
            </a:r>
          </a:p>
        </p:txBody>
      </p:sp>
    </p:spTree>
    <p:extLst>
      <p:ext uri="{BB962C8B-B14F-4D97-AF65-F5344CB8AC3E}">
        <p14:creationId xmlns:p14="http://schemas.microsoft.com/office/powerpoint/2010/main" val="96881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A590A-8C52-B48F-3781-BE4F25BD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Losers Avoid Failing* </a:t>
            </a:r>
            <a:b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endParaRPr lang="en-US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E59A8-0925-CD02-5DCF-D08DA0CC8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You can’t have the positive without the negative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If you are not making mistakes, you are not learning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So, learn to conquer risk, not simply avoid it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And use conquering risk to your advantage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1800" dirty="0">
                <a:solidFill>
                  <a:srgbClr val="FFFF00"/>
                </a:solidFill>
                <a:latin typeface="Arial Black" panose="020B0A04020102020204" pitchFamily="34" charset="0"/>
              </a:rPr>
              <a:t>*Quote attributed to Robert </a:t>
            </a:r>
            <a:r>
              <a:rPr lang="en-US" sz="1800" dirty="0" err="1">
                <a:solidFill>
                  <a:srgbClr val="FFFF00"/>
                </a:solidFill>
                <a:latin typeface="Arial Black" panose="020B0A04020102020204" pitchFamily="34" charset="0"/>
              </a:rPr>
              <a:t>Kiyasaki</a:t>
            </a:r>
            <a:endParaRPr lang="en-US" sz="18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u="sng" dirty="0">
              <a:latin typeface="Arial Black" panose="020B0A04020102020204" pitchFamily="34" charset="0"/>
            </a:endParaRPr>
          </a:p>
          <a:p>
            <a:endParaRPr lang="en-US" u="sng" dirty="0"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3FCF3-261C-DF46-1A73-724F6295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</a:t>
            </a:r>
          </a:p>
        </p:txBody>
      </p:sp>
    </p:spTree>
    <p:extLst>
      <p:ext uri="{BB962C8B-B14F-4D97-AF65-F5344CB8AC3E}">
        <p14:creationId xmlns:p14="http://schemas.microsoft.com/office/powerpoint/2010/main" val="393011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65F72-7223-7BBB-432C-65341DFE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Losers Avoid Failing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4C0EC-3BC8-3117-49A5-73912DD16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Sometimes you have to make </a:t>
            </a:r>
            <a:r>
              <a:rPr lang="en-US" u="sng" dirty="0">
                <a:latin typeface="Arial Black" panose="020B0A04020102020204" pitchFamily="34" charset="0"/>
              </a:rPr>
              <a:t>decisions</a:t>
            </a:r>
            <a:r>
              <a:rPr lang="en-US" dirty="0">
                <a:latin typeface="Arial Black" panose="020B0A04020102020204" pitchFamily="34" charset="0"/>
              </a:rPr>
              <a:t> that incur risk: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Fire/EMS Providers: Detaining incapacitated individuals—drunken lunge 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Chiefs: Disciplining/Terminating a “Problem Employee”—never-disciplined gunman  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Commissioners: Running Ballot Measure after it failed once—M&amp;O town halls </a:t>
            </a:r>
            <a:r>
              <a:rPr lang="en-US" dirty="0" err="1">
                <a:latin typeface="Arial Black" panose="020B0A04020102020204" pitchFamily="34" charset="0"/>
              </a:rPr>
              <a:t>etc</a:t>
            </a:r>
            <a:endParaRPr lang="en-US" dirty="0">
              <a:latin typeface="Arial Black" panose="020B0A040201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7A3A0A-917F-8A03-A03E-E94F03E4F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</a:t>
            </a:r>
          </a:p>
        </p:txBody>
      </p:sp>
    </p:spTree>
    <p:extLst>
      <p:ext uri="{BB962C8B-B14F-4D97-AF65-F5344CB8AC3E}">
        <p14:creationId xmlns:p14="http://schemas.microsoft.com/office/powerpoint/2010/main" val="234167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F66E8-41C1-0BA1-D262-0F02BE507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Where Do Risks Most Often Arise?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6D131-5781-430D-3CBA-B5374B72B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In the workplace: 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Workplace Discrimination (IR): N Word</a:t>
            </a:r>
          </a:p>
          <a:p>
            <a:pPr marL="514350" indent="-514350"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Termination/Discipline (OUI): wage claims</a:t>
            </a:r>
          </a:p>
          <a:p>
            <a:pPr marL="514350" indent="-514350"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Refusal to Bargain a CBA (UIR): PERC (NM) </a:t>
            </a:r>
          </a:p>
          <a:p>
            <a:pPr marL="514350" indent="-514350"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Public and Medical records (UI): Cops and Fines </a:t>
            </a:r>
          </a:p>
          <a:p>
            <a:pPr marL="514350" indent="-514350"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Constitutional Claims (OUI): Bremerton </a:t>
            </a:r>
          </a:p>
          <a:p>
            <a:pPr marL="514350" indent="-514350"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Injunctive Relief (UI): Vaccine Terminations </a:t>
            </a:r>
          </a:p>
          <a:p>
            <a:pPr marL="514350" indent="-514350"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u="sng" dirty="0">
                <a:solidFill>
                  <a:srgbClr val="FFFF00"/>
                </a:solidFill>
                <a:latin typeface="Arial Black" panose="020B0A04020102020204" pitchFamily="34" charset="0"/>
              </a:rPr>
              <a:t>The workplace is the haven of uninsured risk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13D307-EE32-4BE5-F065-4F5C05981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</a:t>
            </a:r>
          </a:p>
        </p:txBody>
      </p:sp>
    </p:spTree>
    <p:extLst>
      <p:ext uri="{BB962C8B-B14F-4D97-AF65-F5344CB8AC3E}">
        <p14:creationId xmlns:p14="http://schemas.microsoft.com/office/powerpoint/2010/main" val="419333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55D26-246F-D055-0EBB-F3427897B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What Happens If a Risk is Uninsured?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8FFCD-64EF-5647-AE96-494F847E4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With paid insured claims, taxpayers pay for increase in premiums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With paid uninsured claims, Taxpayers are stuck with the large bill—if you lose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06E87A-3F07-7CEE-9ADA-41E49ECF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</a:t>
            </a:r>
          </a:p>
        </p:txBody>
      </p:sp>
    </p:spTree>
    <p:extLst>
      <p:ext uri="{BB962C8B-B14F-4D97-AF65-F5344CB8AC3E}">
        <p14:creationId xmlns:p14="http://schemas.microsoft.com/office/powerpoint/2010/main" val="416783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226A3-CFE3-4635-DF07-D23FB75FC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Public Perception and Risk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D390-03F6-16C7-5D0A-D26D4E594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139" y="1417638"/>
            <a:ext cx="8229600" cy="4525963"/>
          </a:xfrm>
        </p:spPr>
        <p:txBody>
          <a:bodyPr>
            <a:normAutofit fontScale="40000" lnSpcReduction="20000"/>
          </a:bodyPr>
          <a:lstStyle/>
          <a:p>
            <a:r>
              <a:rPr lang="en-US" sz="4500" dirty="0">
                <a:latin typeface="Arial Black" panose="020B0A04020102020204" pitchFamily="34" charset="0"/>
              </a:rPr>
              <a:t>Many risks are not </a:t>
            </a:r>
            <a:r>
              <a:rPr lang="en-US" sz="4500" u="sng" dirty="0">
                <a:latin typeface="Arial Black" panose="020B0A04020102020204" pitchFamily="34" charset="0"/>
              </a:rPr>
              <a:t>immediately monetary</a:t>
            </a:r>
          </a:p>
          <a:p>
            <a:endParaRPr lang="en-US" sz="4500" u="sng" dirty="0">
              <a:latin typeface="Arial Black" panose="020B0A04020102020204" pitchFamily="34" charset="0"/>
            </a:endParaRPr>
          </a:p>
          <a:p>
            <a:r>
              <a:rPr lang="en-US" sz="4500" dirty="0">
                <a:latin typeface="Arial Black" panose="020B0A04020102020204" pitchFamily="34" charset="0"/>
              </a:rPr>
              <a:t>Trust and Conquering Risk go </a:t>
            </a:r>
            <a:r>
              <a:rPr lang="en-US" sz="4500" u="sng" dirty="0">
                <a:latin typeface="Arial Black" panose="020B0A04020102020204" pitchFamily="34" charset="0"/>
              </a:rPr>
              <a:t>hand-in-hand </a:t>
            </a:r>
          </a:p>
          <a:p>
            <a:endParaRPr lang="en-US" sz="4500" dirty="0">
              <a:latin typeface="Arial Black" panose="020B0A04020102020204" pitchFamily="34" charset="0"/>
            </a:endParaRPr>
          </a:p>
          <a:p>
            <a:r>
              <a:rPr lang="en-US" sz="4500" dirty="0">
                <a:latin typeface="Arial Black" panose="020B0A04020102020204" pitchFamily="34" charset="0"/>
              </a:rPr>
              <a:t>A lack of trust erodes your tax base: </a:t>
            </a:r>
          </a:p>
          <a:p>
            <a:pPr marL="0" indent="0">
              <a:buNone/>
            </a:pPr>
            <a:endParaRPr lang="en-US" sz="4500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r>
              <a:rPr lang="en-US" sz="4500" dirty="0">
                <a:latin typeface="Arial Black" panose="020B0A04020102020204" pitchFamily="34" charset="0"/>
              </a:rPr>
              <a:t>Don’t talk politics on social media—vaccine “dummies”</a:t>
            </a:r>
          </a:p>
          <a:p>
            <a:pPr marL="514350" indent="-514350">
              <a:buAutoNum type="arabicPeriod"/>
            </a:pPr>
            <a:endParaRPr lang="en-US" sz="4500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r>
              <a:rPr lang="en-US" sz="4500" dirty="0">
                <a:latin typeface="Arial Black" panose="020B0A04020102020204" pitchFamily="34" charset="0"/>
              </a:rPr>
              <a:t>Don’t discriminate—the damage is done even if you “win”</a:t>
            </a:r>
          </a:p>
          <a:p>
            <a:pPr marL="514350" indent="-514350">
              <a:buAutoNum type="arabicPeriod"/>
            </a:pPr>
            <a:endParaRPr lang="en-US" sz="4500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r>
              <a:rPr lang="en-US" sz="4500" dirty="0">
                <a:latin typeface="Arial Black" panose="020B0A04020102020204" pitchFamily="34" charset="0"/>
              </a:rPr>
              <a:t>Don’t accept personal gifts—Home Depot </a:t>
            </a:r>
          </a:p>
          <a:p>
            <a:pPr marL="514350" indent="-514350">
              <a:buAutoNum type="arabicPeriod"/>
            </a:pPr>
            <a:endParaRPr lang="en-US" sz="4500" dirty="0">
              <a:latin typeface="Arial Black" panose="020B0A04020102020204" pitchFamily="34" charset="0"/>
            </a:endParaRPr>
          </a:p>
          <a:p>
            <a:pPr marL="514350" indent="-514350">
              <a:buAutoNum type="arabicPeriod"/>
            </a:pPr>
            <a:r>
              <a:rPr lang="en-US" sz="4500" dirty="0">
                <a:latin typeface="Arial Black" panose="020B0A04020102020204" pitchFamily="34" charset="0"/>
              </a:rPr>
              <a:t>To the Board: Get Along and Be Transparent—Conduct </a:t>
            </a:r>
          </a:p>
          <a:p>
            <a:pPr marL="514350" indent="-514350">
              <a:buAutoNum type="arabicPeriod"/>
            </a:pPr>
            <a:endParaRPr lang="en-US" sz="4500" dirty="0">
              <a:latin typeface="Arial Black" panose="020B0A0402010202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500" dirty="0">
                <a:latin typeface="Arial Black" panose="020B0A04020102020204" pitchFamily="34" charset="0"/>
              </a:rPr>
              <a:t>Don’t get “down in the weeds”—levy messaging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4257F2-D880-79C1-97B0-8B94FB22C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</a:t>
            </a:r>
          </a:p>
        </p:txBody>
      </p:sp>
    </p:spTree>
    <p:extLst>
      <p:ext uri="{BB962C8B-B14F-4D97-AF65-F5344CB8AC3E}">
        <p14:creationId xmlns:p14="http://schemas.microsoft.com/office/powerpoint/2010/main" val="83121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50593-726F-7934-EB17-1642FF71D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Arial Black" panose="020B0A04020102020204" pitchFamily="34" charset="0"/>
              </a:rPr>
              <a:t>Policies are Great</a:t>
            </a:r>
            <a:br>
              <a:rPr lang="en-US" sz="36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Arial Black" panose="020B0A04020102020204" pitchFamily="34" charset="0"/>
              </a:rPr>
              <a:t>But What about Your </a:t>
            </a:r>
            <a:r>
              <a:rPr lang="en-US" sz="3600" u="sng" dirty="0">
                <a:solidFill>
                  <a:srgbClr val="FFFF00"/>
                </a:solidFill>
                <a:latin typeface="Arial Black" panose="020B0A04020102020204" pitchFamily="34" charset="0"/>
              </a:rPr>
              <a:t>Culture</a:t>
            </a:r>
            <a:r>
              <a:rPr lang="en-US" sz="3600" dirty="0">
                <a:solidFill>
                  <a:srgbClr val="FFFF00"/>
                </a:solidFill>
                <a:latin typeface="Arial Black" panose="020B0A04020102020204" pitchFamily="34" charset="0"/>
              </a:rPr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DA258-2B67-3EDA-9140-9F466C7E2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Your policies should not become “shelf art”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If you are going to make a pizza, eat it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Perform annual policy audits (what’s missing?) 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Are the Board and the Chief on the same page? 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Do you know who is responsible for what?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373625-AFD1-7619-869F-4933B7D1C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</a:t>
            </a:r>
          </a:p>
        </p:txBody>
      </p:sp>
    </p:spTree>
    <p:extLst>
      <p:ext uri="{BB962C8B-B14F-4D97-AF65-F5344CB8AC3E}">
        <p14:creationId xmlns:p14="http://schemas.microsoft.com/office/powerpoint/2010/main" val="245484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4B2CE-4CAB-AFF2-E76D-BF39F4B1A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Assumed 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AC8E8-AB0F-8E41-36C2-03955F663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When you don’t have a particular duty…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If you perform that duty, accept the risks involved</a:t>
            </a:r>
          </a:p>
          <a:p>
            <a:r>
              <a:rPr lang="en-US" dirty="0">
                <a:latin typeface="Arial Black" panose="020B0A04020102020204" pitchFamily="34" charset="0"/>
              </a:rPr>
              <a:t> </a:t>
            </a:r>
          </a:p>
          <a:p>
            <a:r>
              <a:rPr lang="en-US" dirty="0">
                <a:latin typeface="Arial Black" panose="020B0A04020102020204" pitchFamily="34" charset="0"/>
              </a:rPr>
              <a:t>This becomes crucial in </a:t>
            </a:r>
            <a:r>
              <a:rPr lang="en-US" u="sng" dirty="0">
                <a:latin typeface="Arial Black" panose="020B0A04020102020204" pitchFamily="34" charset="0"/>
              </a:rPr>
              <a:t>disaster response</a:t>
            </a:r>
            <a:r>
              <a:rPr lang="en-US" dirty="0">
                <a:latin typeface="Arial Black" panose="020B0A04020102020204" pitchFamily="34" charset="0"/>
              </a:rPr>
              <a:t> (Cascadia) </a:t>
            </a:r>
            <a:endParaRPr lang="en-US" u="sng" dirty="0">
              <a:latin typeface="Arial Black" panose="020B0A04020102020204" pitchFamily="34" charset="0"/>
            </a:endParaRPr>
          </a:p>
          <a:p>
            <a:endParaRPr lang="en-US" u="sng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Affiliate with local volunteer organizations: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EOCs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MRCs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CERTs 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Why? So you don’t assume all of the possible duties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315F3B-1FB9-DA51-D289-BD4288432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</a:t>
            </a:r>
          </a:p>
        </p:txBody>
      </p:sp>
    </p:spTree>
    <p:extLst>
      <p:ext uri="{BB962C8B-B14F-4D97-AF65-F5344CB8AC3E}">
        <p14:creationId xmlns:p14="http://schemas.microsoft.com/office/powerpoint/2010/main" val="87363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441BA-8E10-8F0F-B11E-33C98F675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Arial Black" panose="020B0A04020102020204" pitchFamily="34" charset="0"/>
              </a:rPr>
              <a:t>Speaking of Duties… </a:t>
            </a:r>
            <a:br>
              <a:rPr lang="en-US" sz="28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en-US" sz="2800" dirty="0">
                <a:solidFill>
                  <a:srgbClr val="FFFF00"/>
                </a:solidFill>
                <a:latin typeface="Arial Black" panose="020B0A04020102020204" pitchFamily="34" charset="0"/>
              </a:rPr>
              <a:t>The “Public Duty Doctrine” is Virtually Dead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EB511-2B48-176B-69A1-970A97EF6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Don’t rely on Washington Courts to protect you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i="1" dirty="0">
                <a:latin typeface="Arial Black" panose="020B0A04020102020204" pitchFamily="34" charset="0"/>
              </a:rPr>
              <a:t>See </a:t>
            </a:r>
            <a:r>
              <a:rPr lang="en-US" i="1" dirty="0" err="1">
                <a:latin typeface="Arial Black" panose="020B0A04020102020204" pitchFamily="34" charset="0"/>
              </a:rPr>
              <a:t>Norg</a:t>
            </a:r>
            <a:r>
              <a:rPr lang="en-US" i="1" dirty="0">
                <a:latin typeface="Arial Black" panose="020B0A04020102020204" pitchFamily="34" charset="0"/>
              </a:rPr>
              <a:t> v. City of Seattle </a:t>
            </a:r>
            <a:endParaRPr lang="en-US" dirty="0"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>
                <a:latin typeface="Arial Black" panose="020B0A04020102020204" pitchFamily="34" charset="0"/>
              </a:rPr>
              <a:t>City of Seattle FD successfully sued for negligent EMS response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46F61-9061-5ECE-9500-8B4DEF14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T. Quinn, P.S. </a:t>
            </a:r>
          </a:p>
        </p:txBody>
      </p:sp>
    </p:spTree>
    <p:extLst>
      <p:ext uri="{BB962C8B-B14F-4D97-AF65-F5344CB8AC3E}">
        <p14:creationId xmlns:p14="http://schemas.microsoft.com/office/powerpoint/2010/main" val="274272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11724</TotalTime>
  <Words>735</Words>
  <Application>Microsoft Office PowerPoint</Application>
  <PresentationFormat>On-screen Show (4:3)</PresentationFormat>
  <Paragraphs>135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Calibri</vt:lpstr>
      <vt:lpstr>Office Theme</vt:lpstr>
      <vt:lpstr>Risk Management 101: Conquering Risk Requires Failure  Presentation to King County Fire Commissioners Association </vt:lpstr>
      <vt:lpstr> Losers Avoid Failing*  </vt:lpstr>
      <vt:lpstr>Losers Avoid Failing </vt:lpstr>
      <vt:lpstr>Where Do Risks Most Often Arise? </vt:lpstr>
      <vt:lpstr>What Happens If a Risk is Uninsured?</vt:lpstr>
      <vt:lpstr>Public Perception and Risk </vt:lpstr>
      <vt:lpstr>Policies are Great But What about Your Culture? </vt:lpstr>
      <vt:lpstr>Assumed Risks</vt:lpstr>
      <vt:lpstr>Speaking of Duties…  The “Public Duty Doctrine” is Virtually Dead</vt:lpstr>
      <vt:lpstr>What are the Non-Monetary Benefits of Conquering Risk? </vt:lpstr>
      <vt:lpstr>What are the Non-Monetary Benefits of Making Mistakes?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Improvement Districts: Why Form One? Why Not?</dc:title>
  <dc:creator>Eric</dc:creator>
  <cp:lastModifiedBy>Barb Sullivan</cp:lastModifiedBy>
  <cp:revision>33</cp:revision>
  <dcterms:created xsi:type="dcterms:W3CDTF">2016-10-21T16:51:57Z</dcterms:created>
  <dcterms:modified xsi:type="dcterms:W3CDTF">2022-08-15T16:07:41Z</dcterms:modified>
</cp:coreProperties>
</file>