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Lst>
  <p:sldIdLst>
    <p:sldId id="256" r:id="rId2"/>
    <p:sldId id="257" r:id="rId3"/>
    <p:sldId id="258" r:id="rId4"/>
    <p:sldId id="259" r:id="rId5"/>
    <p:sldId id="267" r:id="rId6"/>
    <p:sldId id="266" r:id="rId7"/>
    <p:sldId id="261" r:id="rId8"/>
    <p:sldId id="262" r:id="rId9"/>
    <p:sldId id="263" r:id="rId10"/>
    <p:sldId id="264"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67BCF3-C7E0-478C-B4F2-B13774AB5549}" v="18" dt="2022-02-10T02:27:30.0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rause, Randy" userId="4f1d0de3-f67b-4061-8d78-1d1bd01202bf" providerId="ADAL" clId="{5A67BCF3-C7E0-478C-B4F2-B13774AB5549}"/>
    <pc:docChg chg="custSel addSld modSld sldOrd">
      <pc:chgData name="Krause, Randy" userId="4f1d0de3-f67b-4061-8d78-1d1bd01202bf" providerId="ADAL" clId="{5A67BCF3-C7E0-478C-B4F2-B13774AB5549}" dt="2022-02-10T02:27:30.041" v="425" actId="1076"/>
      <pc:docMkLst>
        <pc:docMk/>
      </pc:docMkLst>
      <pc:sldChg chg="modSp mod">
        <pc:chgData name="Krause, Randy" userId="4f1d0de3-f67b-4061-8d78-1d1bd01202bf" providerId="ADAL" clId="{5A67BCF3-C7E0-478C-B4F2-B13774AB5549}" dt="2022-02-09T20:39:08.517" v="113"/>
        <pc:sldMkLst>
          <pc:docMk/>
          <pc:sldMk cId="1323075508" sldId="256"/>
        </pc:sldMkLst>
        <pc:spChg chg="mod">
          <ac:chgData name="Krause, Randy" userId="4f1d0de3-f67b-4061-8d78-1d1bd01202bf" providerId="ADAL" clId="{5A67BCF3-C7E0-478C-B4F2-B13774AB5549}" dt="2022-02-09T20:39:08.517" v="113"/>
          <ac:spMkLst>
            <pc:docMk/>
            <pc:sldMk cId="1323075508" sldId="256"/>
            <ac:spMk id="2" creationId="{E801E811-DC3A-4557-8D6E-67565A3E4A12}"/>
          </ac:spMkLst>
        </pc:spChg>
        <pc:spChg chg="mod">
          <ac:chgData name="Krause, Randy" userId="4f1d0de3-f67b-4061-8d78-1d1bd01202bf" providerId="ADAL" clId="{5A67BCF3-C7E0-478C-B4F2-B13774AB5549}" dt="2022-02-09T20:39:08.517" v="113"/>
          <ac:spMkLst>
            <pc:docMk/>
            <pc:sldMk cId="1323075508" sldId="256"/>
            <ac:spMk id="3" creationId="{F831E59D-8B8F-4CEB-98A5-D6DC4CC15095}"/>
          </ac:spMkLst>
        </pc:spChg>
      </pc:sldChg>
      <pc:sldChg chg="modSp mod">
        <pc:chgData name="Krause, Randy" userId="4f1d0de3-f67b-4061-8d78-1d1bd01202bf" providerId="ADAL" clId="{5A67BCF3-C7E0-478C-B4F2-B13774AB5549}" dt="2022-02-10T02:22:26.201" v="307" actId="20577"/>
        <pc:sldMkLst>
          <pc:docMk/>
          <pc:sldMk cId="2125224461" sldId="257"/>
        </pc:sldMkLst>
        <pc:spChg chg="mod">
          <ac:chgData name="Krause, Randy" userId="4f1d0de3-f67b-4061-8d78-1d1bd01202bf" providerId="ADAL" clId="{5A67BCF3-C7E0-478C-B4F2-B13774AB5549}" dt="2022-02-09T20:39:21.251" v="119" actId="14100"/>
          <ac:spMkLst>
            <pc:docMk/>
            <pc:sldMk cId="2125224461" sldId="257"/>
            <ac:spMk id="2" creationId="{869704BC-D558-4129-974F-91D81C4EE4B9}"/>
          </ac:spMkLst>
        </pc:spChg>
        <pc:spChg chg="mod">
          <ac:chgData name="Krause, Randy" userId="4f1d0de3-f67b-4061-8d78-1d1bd01202bf" providerId="ADAL" clId="{5A67BCF3-C7E0-478C-B4F2-B13774AB5549}" dt="2022-02-10T02:22:26.201" v="307" actId="20577"/>
          <ac:spMkLst>
            <pc:docMk/>
            <pc:sldMk cId="2125224461" sldId="257"/>
            <ac:spMk id="3" creationId="{5B994AA3-1590-4C9A-BBC5-F0F2142C0354}"/>
          </ac:spMkLst>
        </pc:spChg>
      </pc:sldChg>
      <pc:sldChg chg="modSp">
        <pc:chgData name="Krause, Randy" userId="4f1d0de3-f67b-4061-8d78-1d1bd01202bf" providerId="ADAL" clId="{5A67BCF3-C7E0-478C-B4F2-B13774AB5549}" dt="2022-02-09T20:39:08.517" v="113"/>
        <pc:sldMkLst>
          <pc:docMk/>
          <pc:sldMk cId="3248070565" sldId="258"/>
        </pc:sldMkLst>
        <pc:spChg chg="mod">
          <ac:chgData name="Krause, Randy" userId="4f1d0de3-f67b-4061-8d78-1d1bd01202bf" providerId="ADAL" clId="{5A67BCF3-C7E0-478C-B4F2-B13774AB5549}" dt="2022-02-09T20:39:08.517" v="113"/>
          <ac:spMkLst>
            <pc:docMk/>
            <pc:sldMk cId="3248070565" sldId="258"/>
            <ac:spMk id="2" creationId="{72798949-877E-4C23-AB39-67FC2DBDBCDC}"/>
          </ac:spMkLst>
        </pc:spChg>
        <pc:spChg chg="mod">
          <ac:chgData name="Krause, Randy" userId="4f1d0de3-f67b-4061-8d78-1d1bd01202bf" providerId="ADAL" clId="{5A67BCF3-C7E0-478C-B4F2-B13774AB5549}" dt="2022-02-09T20:39:08.517" v="113"/>
          <ac:spMkLst>
            <pc:docMk/>
            <pc:sldMk cId="3248070565" sldId="258"/>
            <ac:spMk id="3" creationId="{2BFE707C-44B7-41B6-B659-C315A09093AB}"/>
          </ac:spMkLst>
        </pc:spChg>
      </pc:sldChg>
      <pc:sldChg chg="modSp mod">
        <pc:chgData name="Krause, Randy" userId="4f1d0de3-f67b-4061-8d78-1d1bd01202bf" providerId="ADAL" clId="{5A67BCF3-C7E0-478C-B4F2-B13774AB5549}" dt="2022-02-10T02:22:55.206" v="309" actId="27636"/>
        <pc:sldMkLst>
          <pc:docMk/>
          <pc:sldMk cId="3625179752" sldId="259"/>
        </pc:sldMkLst>
        <pc:spChg chg="mod">
          <ac:chgData name="Krause, Randy" userId="4f1d0de3-f67b-4061-8d78-1d1bd01202bf" providerId="ADAL" clId="{5A67BCF3-C7E0-478C-B4F2-B13774AB5549}" dt="2022-02-09T20:39:08.517" v="113"/>
          <ac:spMkLst>
            <pc:docMk/>
            <pc:sldMk cId="3625179752" sldId="259"/>
            <ac:spMk id="2" creationId="{3C913CD8-0B9D-47DF-9FE7-4DF5D09A15B1}"/>
          </ac:spMkLst>
        </pc:spChg>
        <pc:spChg chg="mod">
          <ac:chgData name="Krause, Randy" userId="4f1d0de3-f67b-4061-8d78-1d1bd01202bf" providerId="ADAL" clId="{5A67BCF3-C7E0-478C-B4F2-B13774AB5549}" dt="2022-02-10T02:22:55.206" v="309" actId="27636"/>
          <ac:spMkLst>
            <pc:docMk/>
            <pc:sldMk cId="3625179752" sldId="259"/>
            <ac:spMk id="3" creationId="{7C45CFBD-239F-4440-B782-78FB0E183FDC}"/>
          </ac:spMkLst>
        </pc:spChg>
      </pc:sldChg>
      <pc:sldChg chg="modSp mod">
        <pc:chgData name="Krause, Randy" userId="4f1d0de3-f67b-4061-8d78-1d1bd01202bf" providerId="ADAL" clId="{5A67BCF3-C7E0-478C-B4F2-B13774AB5549}" dt="2022-02-09T20:39:49.113" v="136" actId="27636"/>
        <pc:sldMkLst>
          <pc:docMk/>
          <pc:sldMk cId="1686362172" sldId="261"/>
        </pc:sldMkLst>
        <pc:spChg chg="mod">
          <ac:chgData name="Krause, Randy" userId="4f1d0de3-f67b-4061-8d78-1d1bd01202bf" providerId="ADAL" clId="{5A67BCF3-C7E0-478C-B4F2-B13774AB5549}" dt="2022-02-09T20:39:38.153" v="122" actId="27636"/>
          <ac:spMkLst>
            <pc:docMk/>
            <pc:sldMk cId="1686362172" sldId="261"/>
            <ac:spMk id="2" creationId="{AEC8483E-13D0-427A-806F-67B788C8D9EF}"/>
          </ac:spMkLst>
        </pc:spChg>
        <pc:spChg chg="mod">
          <ac:chgData name="Krause, Randy" userId="4f1d0de3-f67b-4061-8d78-1d1bd01202bf" providerId="ADAL" clId="{5A67BCF3-C7E0-478C-B4F2-B13774AB5549}" dt="2022-02-09T20:39:49.113" v="136" actId="27636"/>
          <ac:spMkLst>
            <pc:docMk/>
            <pc:sldMk cId="1686362172" sldId="261"/>
            <ac:spMk id="3" creationId="{37EC5D26-2217-4EF1-AFA0-D2C9E6685872}"/>
          </ac:spMkLst>
        </pc:spChg>
      </pc:sldChg>
      <pc:sldChg chg="modSp mod">
        <pc:chgData name="Krause, Randy" userId="4f1d0de3-f67b-4061-8d78-1d1bd01202bf" providerId="ADAL" clId="{5A67BCF3-C7E0-478C-B4F2-B13774AB5549}" dt="2022-02-09T20:40:08.469" v="138" actId="120"/>
        <pc:sldMkLst>
          <pc:docMk/>
          <pc:sldMk cId="805856100" sldId="262"/>
        </pc:sldMkLst>
        <pc:spChg chg="mod">
          <ac:chgData name="Krause, Randy" userId="4f1d0de3-f67b-4061-8d78-1d1bd01202bf" providerId="ADAL" clId="{5A67BCF3-C7E0-478C-B4F2-B13774AB5549}" dt="2022-02-09T20:40:08.469" v="138" actId="120"/>
          <ac:spMkLst>
            <pc:docMk/>
            <pc:sldMk cId="805856100" sldId="262"/>
            <ac:spMk id="3" creationId="{0B07A810-A1DE-4085-9AB3-FB3C9CE4EDD8}"/>
          </ac:spMkLst>
        </pc:spChg>
      </pc:sldChg>
      <pc:sldChg chg="modSp mod">
        <pc:chgData name="Krause, Randy" userId="4f1d0de3-f67b-4061-8d78-1d1bd01202bf" providerId="ADAL" clId="{5A67BCF3-C7E0-478C-B4F2-B13774AB5549}" dt="2022-02-09T20:40:20.684" v="140" actId="1076"/>
        <pc:sldMkLst>
          <pc:docMk/>
          <pc:sldMk cId="271571367" sldId="263"/>
        </pc:sldMkLst>
        <pc:spChg chg="mod">
          <ac:chgData name="Krause, Randy" userId="4f1d0de3-f67b-4061-8d78-1d1bd01202bf" providerId="ADAL" clId="{5A67BCF3-C7E0-478C-B4F2-B13774AB5549}" dt="2022-02-09T20:37:47.637" v="97" actId="27636"/>
          <ac:spMkLst>
            <pc:docMk/>
            <pc:sldMk cId="271571367" sldId="263"/>
            <ac:spMk id="2" creationId="{7D034E67-A062-46AD-8F8C-307132B9BCAE}"/>
          </ac:spMkLst>
        </pc:spChg>
        <pc:spChg chg="mod">
          <ac:chgData name="Krause, Randy" userId="4f1d0de3-f67b-4061-8d78-1d1bd01202bf" providerId="ADAL" clId="{5A67BCF3-C7E0-478C-B4F2-B13774AB5549}" dt="2022-02-09T20:40:20.684" v="140" actId="1076"/>
          <ac:spMkLst>
            <pc:docMk/>
            <pc:sldMk cId="271571367" sldId="263"/>
            <ac:spMk id="3" creationId="{0B07A810-A1DE-4085-9AB3-FB3C9CE4EDD8}"/>
          </ac:spMkLst>
        </pc:spChg>
      </pc:sldChg>
      <pc:sldChg chg="modSp mod">
        <pc:chgData name="Krause, Randy" userId="4f1d0de3-f67b-4061-8d78-1d1bd01202bf" providerId="ADAL" clId="{5A67BCF3-C7E0-478C-B4F2-B13774AB5549}" dt="2022-02-10T02:25:55.540" v="420" actId="20577"/>
        <pc:sldMkLst>
          <pc:docMk/>
          <pc:sldMk cId="2716318535" sldId="264"/>
        </pc:sldMkLst>
        <pc:spChg chg="mod">
          <ac:chgData name="Krause, Randy" userId="4f1d0de3-f67b-4061-8d78-1d1bd01202bf" providerId="ADAL" clId="{5A67BCF3-C7E0-478C-B4F2-B13774AB5549}" dt="2022-02-09T20:40:39.784" v="143" actId="1076"/>
          <ac:spMkLst>
            <pc:docMk/>
            <pc:sldMk cId="2716318535" sldId="264"/>
            <ac:spMk id="2" creationId="{7D034E67-A062-46AD-8F8C-307132B9BCAE}"/>
          </ac:spMkLst>
        </pc:spChg>
        <pc:spChg chg="mod">
          <ac:chgData name="Krause, Randy" userId="4f1d0de3-f67b-4061-8d78-1d1bd01202bf" providerId="ADAL" clId="{5A67BCF3-C7E0-478C-B4F2-B13774AB5549}" dt="2022-02-10T02:25:55.540" v="420" actId="20577"/>
          <ac:spMkLst>
            <pc:docMk/>
            <pc:sldMk cId="2716318535" sldId="264"/>
            <ac:spMk id="3" creationId="{0B07A810-A1DE-4085-9AB3-FB3C9CE4EDD8}"/>
          </ac:spMkLst>
        </pc:spChg>
      </pc:sldChg>
      <pc:sldChg chg="addSp modSp mod">
        <pc:chgData name="Krause, Randy" userId="4f1d0de3-f67b-4061-8d78-1d1bd01202bf" providerId="ADAL" clId="{5A67BCF3-C7E0-478C-B4F2-B13774AB5549}" dt="2022-02-10T02:27:30.041" v="425" actId="1076"/>
        <pc:sldMkLst>
          <pc:docMk/>
          <pc:sldMk cId="1317861622" sldId="265"/>
        </pc:sldMkLst>
        <pc:spChg chg="mod">
          <ac:chgData name="Krause, Randy" userId="4f1d0de3-f67b-4061-8d78-1d1bd01202bf" providerId="ADAL" clId="{5A67BCF3-C7E0-478C-B4F2-B13774AB5549}" dt="2022-02-09T20:39:08.517" v="113"/>
          <ac:spMkLst>
            <pc:docMk/>
            <pc:sldMk cId="1317861622" sldId="265"/>
            <ac:spMk id="2" creationId="{C538707C-CB59-46AF-ADE6-956F80F05487}"/>
          </ac:spMkLst>
        </pc:spChg>
        <pc:spChg chg="mod">
          <ac:chgData name="Krause, Randy" userId="4f1d0de3-f67b-4061-8d78-1d1bd01202bf" providerId="ADAL" clId="{5A67BCF3-C7E0-478C-B4F2-B13774AB5549}" dt="2022-02-09T20:41:00.439" v="146" actId="5793"/>
          <ac:spMkLst>
            <pc:docMk/>
            <pc:sldMk cId="1317861622" sldId="265"/>
            <ac:spMk id="3" creationId="{C02590EF-6435-4BFE-9A96-5F4A8D423018}"/>
          </ac:spMkLst>
        </pc:spChg>
        <pc:picChg chg="add mod">
          <ac:chgData name="Krause, Randy" userId="4f1d0de3-f67b-4061-8d78-1d1bd01202bf" providerId="ADAL" clId="{5A67BCF3-C7E0-478C-B4F2-B13774AB5549}" dt="2022-02-10T02:27:30.041" v="425" actId="1076"/>
          <ac:picMkLst>
            <pc:docMk/>
            <pc:sldMk cId="1317861622" sldId="265"/>
            <ac:picMk id="1026" creationId="{306F9FF7-4F9D-4EAD-AC4A-CB90A12ABDCB}"/>
          </ac:picMkLst>
        </pc:picChg>
      </pc:sldChg>
      <pc:sldChg chg="addSp delSp modSp new mod ord">
        <pc:chgData name="Krause, Randy" userId="4f1d0de3-f67b-4061-8d78-1d1bd01202bf" providerId="ADAL" clId="{5A67BCF3-C7E0-478C-B4F2-B13774AB5549}" dt="2022-02-09T20:42:55.238" v="163"/>
        <pc:sldMkLst>
          <pc:docMk/>
          <pc:sldMk cId="2143865644" sldId="266"/>
        </pc:sldMkLst>
        <pc:spChg chg="del mod">
          <ac:chgData name="Krause, Randy" userId="4f1d0de3-f67b-4061-8d78-1d1bd01202bf" providerId="ADAL" clId="{5A67BCF3-C7E0-478C-B4F2-B13774AB5549}" dt="2022-02-09T20:41:49.833" v="153" actId="478"/>
          <ac:spMkLst>
            <pc:docMk/>
            <pc:sldMk cId="2143865644" sldId="266"/>
            <ac:spMk id="2" creationId="{1545084A-5298-4861-A2FB-E02272DDD793}"/>
          </ac:spMkLst>
        </pc:spChg>
        <pc:spChg chg="add mod">
          <ac:chgData name="Krause, Randy" userId="4f1d0de3-f67b-4061-8d78-1d1bd01202bf" providerId="ADAL" clId="{5A67BCF3-C7E0-478C-B4F2-B13774AB5549}" dt="2022-02-09T20:42:06.358" v="159" actId="20577"/>
          <ac:spMkLst>
            <pc:docMk/>
            <pc:sldMk cId="2143865644" sldId="266"/>
            <ac:spMk id="4" creationId="{57E479C2-C779-4463-953C-9E27693F79FD}"/>
          </ac:spMkLst>
        </pc:spChg>
      </pc:sldChg>
      <pc:sldChg chg="modSp new mod ord">
        <pc:chgData name="Krause, Randy" userId="4f1d0de3-f67b-4061-8d78-1d1bd01202bf" providerId="ADAL" clId="{5A67BCF3-C7E0-478C-B4F2-B13774AB5549}" dt="2022-02-09T20:42:49.879" v="161"/>
        <pc:sldMkLst>
          <pc:docMk/>
          <pc:sldMk cId="1423552789" sldId="267"/>
        </pc:sldMkLst>
        <pc:spChg chg="mod">
          <ac:chgData name="Krause, Randy" userId="4f1d0de3-f67b-4061-8d78-1d1bd01202bf" providerId="ADAL" clId="{5A67BCF3-C7E0-478C-B4F2-B13774AB5549}" dt="2022-02-09T20:41:25.848" v="149" actId="1076"/>
          <ac:spMkLst>
            <pc:docMk/>
            <pc:sldMk cId="1423552789" sldId="267"/>
            <ac:spMk id="2" creationId="{1DF0A0BB-2E48-4091-BBC4-7AC20BBF69BC}"/>
          </ac:spMkLst>
        </pc:spChg>
        <pc:spChg chg="mod">
          <ac:chgData name="Krause, Randy" userId="4f1d0de3-f67b-4061-8d78-1d1bd01202bf" providerId="ADAL" clId="{5A67BCF3-C7E0-478C-B4F2-B13774AB5549}" dt="2022-02-09T20:41:36.093" v="151" actId="255"/>
          <ac:spMkLst>
            <pc:docMk/>
            <pc:sldMk cId="1423552789" sldId="267"/>
            <ac:spMk id="3" creationId="{F5D0EB73-D9EB-4623-B77B-2B7D3F91E49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93500400-A02E-41FE-BF03-88B5E821A66B}" type="datetimeFigureOut">
              <a:rPr lang="en-US" smtClean="0"/>
              <a:t>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49F719-EC9B-46C4-99A5-448FE5D1349F}" type="slidenum">
              <a:rPr lang="en-US" smtClean="0"/>
              <a:t>‹#›</a:t>
            </a:fld>
            <a:endParaRPr lang="en-US"/>
          </a:p>
        </p:txBody>
      </p:sp>
    </p:spTree>
    <p:extLst>
      <p:ext uri="{BB962C8B-B14F-4D97-AF65-F5344CB8AC3E}">
        <p14:creationId xmlns:p14="http://schemas.microsoft.com/office/powerpoint/2010/main" val="211382331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500400-A02E-41FE-BF03-88B5E821A66B}" type="datetimeFigureOut">
              <a:rPr lang="en-US" smtClean="0"/>
              <a:t>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49F719-EC9B-46C4-99A5-448FE5D1349F}" type="slidenum">
              <a:rPr lang="en-US" smtClean="0"/>
              <a:t>‹#›</a:t>
            </a:fld>
            <a:endParaRPr lang="en-US"/>
          </a:p>
        </p:txBody>
      </p:sp>
    </p:spTree>
    <p:extLst>
      <p:ext uri="{BB962C8B-B14F-4D97-AF65-F5344CB8AC3E}">
        <p14:creationId xmlns:p14="http://schemas.microsoft.com/office/powerpoint/2010/main" val="2783120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500400-A02E-41FE-BF03-88B5E821A66B}" type="datetimeFigureOut">
              <a:rPr lang="en-US" smtClean="0"/>
              <a:t>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49F719-EC9B-46C4-99A5-448FE5D1349F}" type="slidenum">
              <a:rPr lang="en-US" smtClean="0"/>
              <a:t>‹#›</a:t>
            </a:fld>
            <a:endParaRPr lang="en-US"/>
          </a:p>
        </p:txBody>
      </p:sp>
    </p:spTree>
    <p:extLst>
      <p:ext uri="{BB962C8B-B14F-4D97-AF65-F5344CB8AC3E}">
        <p14:creationId xmlns:p14="http://schemas.microsoft.com/office/powerpoint/2010/main" val="1037894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500400-A02E-41FE-BF03-88B5E821A66B}" type="datetimeFigureOut">
              <a:rPr lang="en-US" smtClean="0"/>
              <a:t>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49F719-EC9B-46C4-99A5-448FE5D1349F}" type="slidenum">
              <a:rPr lang="en-US" smtClean="0"/>
              <a:t>‹#›</a:t>
            </a:fld>
            <a:endParaRPr lang="en-US"/>
          </a:p>
        </p:txBody>
      </p:sp>
    </p:spTree>
    <p:extLst>
      <p:ext uri="{BB962C8B-B14F-4D97-AF65-F5344CB8AC3E}">
        <p14:creationId xmlns:p14="http://schemas.microsoft.com/office/powerpoint/2010/main" val="3485671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93500400-A02E-41FE-BF03-88B5E821A66B}" type="datetimeFigureOut">
              <a:rPr lang="en-US" smtClean="0"/>
              <a:t>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49F719-EC9B-46C4-99A5-448FE5D1349F}" type="slidenum">
              <a:rPr lang="en-US" smtClean="0"/>
              <a:t>‹#›</a:t>
            </a:fld>
            <a:endParaRPr lang="en-US"/>
          </a:p>
        </p:txBody>
      </p:sp>
    </p:spTree>
    <p:extLst>
      <p:ext uri="{BB962C8B-B14F-4D97-AF65-F5344CB8AC3E}">
        <p14:creationId xmlns:p14="http://schemas.microsoft.com/office/powerpoint/2010/main" val="17011323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93500400-A02E-41FE-BF03-88B5E821A66B}" type="datetimeFigureOut">
              <a:rPr lang="en-US" smtClean="0"/>
              <a:t>2/9/2022</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3749F719-EC9B-46C4-99A5-448FE5D1349F}" type="slidenum">
              <a:rPr lang="en-US" smtClean="0"/>
              <a:t>‹#›</a:t>
            </a:fld>
            <a:endParaRPr lang="en-US"/>
          </a:p>
        </p:txBody>
      </p:sp>
    </p:spTree>
    <p:extLst>
      <p:ext uri="{BB962C8B-B14F-4D97-AF65-F5344CB8AC3E}">
        <p14:creationId xmlns:p14="http://schemas.microsoft.com/office/powerpoint/2010/main" val="1115767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93500400-A02E-41FE-BF03-88B5E821A66B}" type="datetimeFigureOut">
              <a:rPr lang="en-US" smtClean="0"/>
              <a:t>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49F719-EC9B-46C4-99A5-448FE5D1349F}"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040234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500400-A02E-41FE-BF03-88B5E821A66B}" type="datetimeFigureOut">
              <a:rPr lang="en-US" smtClean="0"/>
              <a:t>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49F719-EC9B-46C4-99A5-448FE5D1349F}" type="slidenum">
              <a:rPr lang="en-US" smtClean="0"/>
              <a:t>‹#›</a:t>
            </a:fld>
            <a:endParaRPr lang="en-US"/>
          </a:p>
        </p:txBody>
      </p:sp>
    </p:spTree>
    <p:extLst>
      <p:ext uri="{BB962C8B-B14F-4D97-AF65-F5344CB8AC3E}">
        <p14:creationId xmlns:p14="http://schemas.microsoft.com/office/powerpoint/2010/main" val="245394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500400-A02E-41FE-BF03-88B5E821A66B}" type="datetimeFigureOut">
              <a:rPr lang="en-US" smtClean="0"/>
              <a:t>2/9/2022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49F719-EC9B-46C4-99A5-448FE5D1349F}" type="slidenum">
              <a:rPr lang="en-US" smtClean="0"/>
              <a:t>‹#›</a:t>
            </a:fld>
            <a:endParaRPr lang="en-US"/>
          </a:p>
        </p:txBody>
      </p:sp>
    </p:spTree>
    <p:extLst>
      <p:ext uri="{BB962C8B-B14F-4D97-AF65-F5344CB8AC3E}">
        <p14:creationId xmlns:p14="http://schemas.microsoft.com/office/powerpoint/2010/main" val="3327902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93500400-A02E-41FE-BF03-88B5E821A66B}" type="datetimeFigureOut">
              <a:rPr lang="en-US" smtClean="0"/>
              <a:t>2/9/2022</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3749F719-EC9B-46C4-99A5-448FE5D1349F}" type="slidenum">
              <a:rPr lang="en-US" smtClean="0"/>
              <a:t>‹#›</a:t>
            </a:fld>
            <a:endParaRPr lang="en-US"/>
          </a:p>
        </p:txBody>
      </p:sp>
    </p:spTree>
    <p:extLst>
      <p:ext uri="{BB962C8B-B14F-4D97-AF65-F5344CB8AC3E}">
        <p14:creationId xmlns:p14="http://schemas.microsoft.com/office/powerpoint/2010/main" val="3167394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93500400-A02E-41FE-BF03-88B5E821A66B}" type="datetimeFigureOut">
              <a:rPr lang="en-US" smtClean="0"/>
              <a:t>2/9/2022</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3749F719-EC9B-46C4-99A5-448FE5D1349F}" type="slidenum">
              <a:rPr lang="en-US" smtClean="0"/>
              <a:t>‹#›</a:t>
            </a:fld>
            <a:endParaRPr lang="en-US"/>
          </a:p>
        </p:txBody>
      </p:sp>
    </p:spTree>
    <p:extLst>
      <p:ext uri="{BB962C8B-B14F-4D97-AF65-F5344CB8AC3E}">
        <p14:creationId xmlns:p14="http://schemas.microsoft.com/office/powerpoint/2010/main" val="753975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93500400-A02E-41FE-BF03-88B5E821A66B}" type="datetimeFigureOut">
              <a:rPr lang="en-US" smtClean="0"/>
              <a:t>2/9/2022</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3749F719-EC9B-46C4-99A5-448FE5D1349F}" type="slidenum">
              <a:rPr lang="en-US" smtClean="0"/>
              <a:t>‹#›</a:t>
            </a:fld>
            <a:endParaRPr lang="en-US"/>
          </a:p>
        </p:txBody>
      </p:sp>
    </p:spTree>
    <p:extLst>
      <p:ext uri="{BB962C8B-B14F-4D97-AF65-F5344CB8AC3E}">
        <p14:creationId xmlns:p14="http://schemas.microsoft.com/office/powerpoint/2010/main" val="1268252966"/>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1E811-DC3A-4557-8D6E-67565A3E4A12}"/>
              </a:ext>
            </a:extLst>
          </p:cNvPr>
          <p:cNvSpPr>
            <a:spLocks noGrp="1"/>
          </p:cNvSpPr>
          <p:nvPr>
            <p:ph type="ctrTitle"/>
          </p:nvPr>
        </p:nvSpPr>
        <p:spPr/>
        <p:txBody>
          <a:bodyPr/>
          <a:lstStyle/>
          <a:p>
            <a:r>
              <a:rPr lang="en-US" dirty="0"/>
              <a:t>Firefighter Mental Wellness</a:t>
            </a:r>
          </a:p>
        </p:txBody>
      </p:sp>
      <p:sp>
        <p:nvSpPr>
          <p:cNvPr id="3" name="Subtitle 2">
            <a:extLst>
              <a:ext uri="{FF2B5EF4-FFF2-40B4-BE49-F238E27FC236}">
                <a16:creationId xmlns:a16="http://schemas.microsoft.com/office/drawing/2014/main" id="{F831E59D-8B8F-4CEB-98A5-D6DC4CC15095}"/>
              </a:ext>
            </a:extLst>
          </p:cNvPr>
          <p:cNvSpPr>
            <a:spLocks noGrp="1"/>
          </p:cNvSpPr>
          <p:nvPr>
            <p:ph type="subTitle" idx="1"/>
          </p:nvPr>
        </p:nvSpPr>
        <p:spPr/>
        <p:txBody>
          <a:bodyPr>
            <a:normAutofit lnSpcReduction="10000"/>
          </a:bodyPr>
          <a:lstStyle/>
          <a:p>
            <a:r>
              <a:rPr lang="en-US" dirty="0"/>
              <a:t>Randy Krause</a:t>
            </a:r>
          </a:p>
          <a:p>
            <a:r>
              <a:rPr lang="en-US" dirty="0"/>
              <a:t>Fire Chief</a:t>
            </a:r>
          </a:p>
          <a:p>
            <a:r>
              <a:rPr lang="en-US" dirty="0"/>
              <a:t>Port of Seattle Fire Department</a:t>
            </a:r>
          </a:p>
        </p:txBody>
      </p:sp>
    </p:spTree>
    <p:extLst>
      <p:ext uri="{BB962C8B-B14F-4D97-AF65-F5344CB8AC3E}">
        <p14:creationId xmlns:p14="http://schemas.microsoft.com/office/powerpoint/2010/main" val="13230755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34E67-A062-46AD-8F8C-307132B9BCAE}"/>
              </a:ext>
            </a:extLst>
          </p:cNvPr>
          <p:cNvSpPr>
            <a:spLocks noGrp="1"/>
          </p:cNvSpPr>
          <p:nvPr>
            <p:ph type="ctrTitle"/>
          </p:nvPr>
        </p:nvSpPr>
        <p:spPr>
          <a:xfrm>
            <a:off x="2576049" y="457393"/>
            <a:ext cx="6679711" cy="1127701"/>
          </a:xfrm>
        </p:spPr>
        <p:txBody>
          <a:bodyPr>
            <a:normAutofit/>
          </a:bodyPr>
          <a:lstStyle/>
          <a:p>
            <a:r>
              <a:rPr lang="en-US" dirty="0"/>
              <a:t>2022 Planning</a:t>
            </a:r>
          </a:p>
        </p:txBody>
      </p:sp>
      <p:sp>
        <p:nvSpPr>
          <p:cNvPr id="3" name="Subtitle 2">
            <a:extLst>
              <a:ext uri="{FF2B5EF4-FFF2-40B4-BE49-F238E27FC236}">
                <a16:creationId xmlns:a16="http://schemas.microsoft.com/office/drawing/2014/main" id="{0B07A810-A1DE-4085-9AB3-FB3C9CE4EDD8}"/>
              </a:ext>
            </a:extLst>
          </p:cNvPr>
          <p:cNvSpPr>
            <a:spLocks noGrp="1"/>
          </p:cNvSpPr>
          <p:nvPr>
            <p:ph type="subTitle" idx="1"/>
          </p:nvPr>
        </p:nvSpPr>
        <p:spPr>
          <a:xfrm>
            <a:off x="400845" y="1761205"/>
            <a:ext cx="7311558" cy="4553339"/>
          </a:xfrm>
        </p:spPr>
        <p:txBody>
          <a:bodyPr>
            <a:normAutofit fontScale="92500" lnSpcReduction="20000"/>
          </a:bodyPr>
          <a:lstStyle/>
          <a:p>
            <a:pPr marL="342900" marR="0" lvl="0" indent="-342900" algn="l">
              <a:lnSpc>
                <a:spcPct val="107000"/>
              </a:lnSpc>
              <a:spcBef>
                <a:spcPts val="0"/>
              </a:spcBef>
              <a:spcAft>
                <a:spcPts val="0"/>
              </a:spcAft>
              <a:buFont typeface="Wingdings" panose="05000000000000000000" pitchFamily="2" charset="2"/>
              <a:buChar char="v"/>
            </a:pPr>
            <a:r>
              <a:rPr lang="en-US" sz="2300" dirty="0">
                <a:effectLst/>
                <a:latin typeface="Calibri" panose="020F0502020204030204" pitchFamily="34" charset="0"/>
                <a:ea typeface="Calibri" panose="020F0502020204030204" pitchFamily="34" charset="0"/>
                <a:cs typeface="Times New Roman" panose="02020603050405020304" pitchFamily="18" charset="0"/>
              </a:rPr>
              <a:t>Sponsor Dr. Mitch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Javidi</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the annual King County Fire Chiefs Leadership Conference in September 2022.</a:t>
            </a:r>
          </a:p>
          <a:p>
            <a:pPr marL="342900" marR="0" lvl="0" indent="-342900" algn="l">
              <a:lnSpc>
                <a:spcPct val="107000"/>
              </a:lnSpc>
              <a:spcBef>
                <a:spcPts val="0"/>
              </a:spcBef>
              <a:spcAft>
                <a:spcPts val="0"/>
              </a:spcAft>
              <a:buFont typeface="Wingdings" panose="05000000000000000000" pitchFamily="2" charset="2"/>
              <a:buChar char="v"/>
            </a:pPr>
            <a:endParaRPr lang="en-US" sz="23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a:lnSpc>
                <a:spcPct val="107000"/>
              </a:lnSpc>
              <a:spcBef>
                <a:spcPts val="0"/>
              </a:spcBef>
              <a:spcAft>
                <a:spcPts val="0"/>
              </a:spcAft>
              <a:buFont typeface="Wingdings" panose="05000000000000000000" pitchFamily="2" charset="2"/>
              <a:buChar char="v"/>
            </a:pPr>
            <a:r>
              <a:rPr lang="en-US" sz="2300" dirty="0">
                <a:effectLst/>
                <a:latin typeface="Calibri" panose="020F0502020204030204" pitchFamily="34" charset="0"/>
                <a:ea typeface="Calibri" panose="020F0502020204030204" pitchFamily="34" charset="0"/>
                <a:cs typeface="Times New Roman" panose="02020603050405020304" pitchFamily="18" charset="0"/>
              </a:rPr>
              <a:t>Create a Mental Wellness Tool Kit for KC departments (similar to the Diversity, Equity and Inclusion Tool Kit).</a:t>
            </a:r>
          </a:p>
          <a:p>
            <a:pPr marL="342900" marR="0" lvl="0" indent="-342900" algn="l">
              <a:lnSpc>
                <a:spcPct val="107000"/>
              </a:lnSpc>
              <a:spcBef>
                <a:spcPts val="0"/>
              </a:spcBef>
              <a:spcAft>
                <a:spcPts val="0"/>
              </a:spcAft>
              <a:buFont typeface="Wingdings" panose="05000000000000000000" pitchFamily="2" charset="2"/>
              <a:buChar char="v"/>
            </a:pPr>
            <a:r>
              <a:rPr lang="en-US" sz="2300" dirty="0">
                <a:latin typeface="Calibri" panose="020F0502020204030204" pitchFamily="34" charset="0"/>
                <a:ea typeface="Calibri" panose="020F0502020204030204" pitchFamily="34" charset="0"/>
                <a:cs typeface="Times New Roman" panose="02020603050405020304" pitchFamily="18" charset="0"/>
              </a:rPr>
              <a:t>Continue to sponsor peer support training.</a:t>
            </a:r>
            <a:endParaRPr lang="en-US" sz="23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a:lnSpc>
                <a:spcPct val="107000"/>
              </a:lnSpc>
              <a:spcBef>
                <a:spcPts val="0"/>
              </a:spcBef>
              <a:spcAft>
                <a:spcPts val="0"/>
              </a:spcAft>
              <a:buFont typeface="Wingdings" panose="05000000000000000000" pitchFamily="2" charset="2"/>
              <a:buChar char="v"/>
            </a:pPr>
            <a:endParaRPr lang="en-US" sz="23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a:lnSpc>
                <a:spcPct val="107000"/>
              </a:lnSpc>
              <a:spcBef>
                <a:spcPts val="0"/>
              </a:spcBef>
              <a:spcAft>
                <a:spcPts val="0"/>
              </a:spcAft>
              <a:buFont typeface="Wingdings" panose="05000000000000000000" pitchFamily="2" charset="2"/>
              <a:buChar char="v"/>
            </a:pPr>
            <a:r>
              <a:rPr lang="en-US" sz="2300" dirty="0">
                <a:latin typeface="Calibri" panose="020F0502020204030204" pitchFamily="34" charset="0"/>
                <a:ea typeface="Calibri" panose="020F0502020204030204" pitchFamily="34" charset="0"/>
                <a:cs typeface="Times New Roman" panose="02020603050405020304" pitchFamily="18" charset="0"/>
              </a:rPr>
              <a:t>NEED YOUR INPUT:  Looking for ideas for mental wellness training topics and speakers.</a:t>
            </a:r>
          </a:p>
          <a:p>
            <a:pPr marL="342900" marR="0" lvl="0" indent="-342900" algn="l">
              <a:lnSpc>
                <a:spcPct val="107000"/>
              </a:lnSpc>
              <a:spcBef>
                <a:spcPts val="0"/>
              </a:spcBef>
              <a:spcAft>
                <a:spcPts val="0"/>
              </a:spcAft>
              <a:buFont typeface="Wingdings" panose="05000000000000000000" pitchFamily="2" charset="2"/>
              <a:buChar char="v"/>
            </a:pPr>
            <a:endParaRPr lang="en-US" sz="23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a:lnSpc>
                <a:spcPct val="107000"/>
              </a:lnSpc>
              <a:spcBef>
                <a:spcPts val="0"/>
              </a:spcBef>
              <a:spcAft>
                <a:spcPts val="0"/>
              </a:spcAft>
              <a:buFont typeface="Wingdings" panose="05000000000000000000" pitchFamily="2" charset="2"/>
              <a:buChar char="v"/>
            </a:pPr>
            <a:r>
              <a:rPr lang="en-US" sz="2300" dirty="0">
                <a:latin typeface="Calibri" panose="020F0502020204030204" pitchFamily="34" charset="0"/>
                <a:ea typeface="Calibri" panose="020F0502020204030204" pitchFamily="34" charset="0"/>
                <a:cs typeface="Times New Roman" panose="02020603050405020304" pitchFamily="18" charset="0"/>
              </a:rPr>
              <a:t>Create messaging for May:  Mental Wellness Month</a:t>
            </a:r>
          </a:p>
          <a:p>
            <a:pPr marL="342900" marR="0" lvl="0" indent="-342900" algn="l">
              <a:lnSpc>
                <a:spcPct val="107000"/>
              </a:lnSpc>
              <a:spcBef>
                <a:spcPts val="0"/>
              </a:spcBef>
              <a:spcAft>
                <a:spcPts val="0"/>
              </a:spcAft>
              <a:buFont typeface="Wingdings" panose="05000000000000000000" pitchFamily="2" charset="2"/>
              <a:buChar char="v"/>
            </a:pPr>
            <a:endParaRPr lang="en-US" sz="23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a:lnSpc>
                <a:spcPct val="107000"/>
              </a:lnSpc>
              <a:spcBef>
                <a:spcPts val="0"/>
              </a:spcBef>
              <a:spcAft>
                <a:spcPts val="0"/>
              </a:spcAft>
              <a:buFont typeface="Wingdings" panose="05000000000000000000" pitchFamily="2" charset="2"/>
              <a:buChar char="v"/>
            </a:pPr>
            <a:r>
              <a:rPr lang="en-US" sz="2300" dirty="0">
                <a:effectLst/>
                <a:latin typeface="Calibri" panose="020F0502020204030204" pitchFamily="34" charset="0"/>
                <a:ea typeface="Calibri" panose="020F0502020204030204" pitchFamily="34" charset="0"/>
                <a:cs typeface="Times New Roman" panose="02020603050405020304" pitchFamily="18" charset="0"/>
              </a:rPr>
              <a:t>Subcommittee Members:  </a:t>
            </a:r>
            <a:r>
              <a:rPr lang="en-US" sz="2300" dirty="0">
                <a:latin typeface="Calibri" panose="020F0502020204030204" pitchFamily="34" charset="0"/>
                <a:ea typeface="Calibri" panose="020F0502020204030204" pitchFamily="34" charset="0"/>
                <a:cs typeface="Times New Roman" panose="02020603050405020304" pitchFamily="18" charset="0"/>
              </a:rPr>
              <a:t>Randy Krause (Chair), Chris </a:t>
            </a:r>
            <a:r>
              <a:rPr lang="en-US" sz="2300" dirty="0">
                <a:effectLst/>
                <a:latin typeface="Calibri" panose="020F0502020204030204" pitchFamily="34" charset="0"/>
                <a:ea typeface="Calibri" panose="020F0502020204030204" pitchFamily="34" charset="0"/>
                <a:cs typeface="Times New Roman" panose="02020603050405020304" pitchFamily="18" charset="0"/>
              </a:rPr>
              <a:t>Dahline, Chuck DeSmith,, </a:t>
            </a:r>
            <a:r>
              <a:rPr lang="en-US" sz="2300" dirty="0">
                <a:latin typeface="Calibri" panose="020F0502020204030204" pitchFamily="34" charset="0"/>
                <a:ea typeface="Calibri" panose="020F0502020204030204" pitchFamily="34" charset="0"/>
                <a:cs typeface="Times New Roman" panose="02020603050405020304" pitchFamily="18" charset="0"/>
              </a:rPr>
              <a:t>Vonnie Mayer, Michele Plorde, Matt Riesenberg</a:t>
            </a:r>
            <a:endParaRPr lang="en-US" sz="23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163185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8707C-CB59-46AF-ADE6-956F80F05487}"/>
              </a:ext>
            </a:extLst>
          </p:cNvPr>
          <p:cNvSpPr>
            <a:spLocks noGrp="1"/>
          </p:cNvSpPr>
          <p:nvPr>
            <p:ph type="title"/>
          </p:nvPr>
        </p:nvSpPr>
        <p:spPr/>
        <p:txBody>
          <a:bodyPr/>
          <a:lstStyle/>
          <a:p>
            <a:r>
              <a:rPr lang="en-US" dirty="0"/>
              <a:t>NFPA 1582</a:t>
            </a:r>
          </a:p>
        </p:txBody>
      </p:sp>
      <p:sp>
        <p:nvSpPr>
          <p:cNvPr id="3" name="Content Placeholder 2">
            <a:extLst>
              <a:ext uri="{FF2B5EF4-FFF2-40B4-BE49-F238E27FC236}">
                <a16:creationId xmlns:a16="http://schemas.microsoft.com/office/drawing/2014/main" id="{C02590EF-6435-4BFE-9A96-5F4A8D423018}"/>
              </a:ext>
            </a:extLst>
          </p:cNvPr>
          <p:cNvSpPr>
            <a:spLocks noGrp="1"/>
          </p:cNvSpPr>
          <p:nvPr>
            <p:ph idx="1"/>
          </p:nvPr>
        </p:nvSpPr>
        <p:spPr/>
        <p:txBody>
          <a:bodyPr>
            <a:normAutofit/>
          </a:bodyPr>
          <a:lstStyle/>
          <a:p>
            <a:r>
              <a:rPr lang="en-US" sz="2400" dirty="0"/>
              <a:t>The 2022 addition has mental health conditions defined and mentioned for the first time.</a:t>
            </a:r>
          </a:p>
          <a:p>
            <a:pPr marL="0" indent="0">
              <a:buNone/>
            </a:pPr>
            <a:endParaRPr lang="en-US" sz="2400" dirty="0"/>
          </a:p>
          <a:p>
            <a:r>
              <a:rPr lang="en-US" sz="2400" dirty="0"/>
              <a:t>Possibly the need for its own set of standards and practices. </a:t>
            </a:r>
          </a:p>
        </p:txBody>
      </p:sp>
      <p:pic>
        <p:nvPicPr>
          <p:cNvPr id="1026" name="Picture 2" descr="Cover Image">
            <a:extLst>
              <a:ext uri="{FF2B5EF4-FFF2-40B4-BE49-F238E27FC236}">
                <a16:creationId xmlns:a16="http://schemas.microsoft.com/office/drawing/2014/main" id="{306F9FF7-4F9D-4EAD-AC4A-CB90A12ABD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02317" y="2638044"/>
            <a:ext cx="1541996" cy="18526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7861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704BC-D558-4129-974F-91D81C4EE4B9}"/>
              </a:ext>
            </a:extLst>
          </p:cNvPr>
          <p:cNvSpPr>
            <a:spLocks noGrp="1"/>
          </p:cNvSpPr>
          <p:nvPr>
            <p:ph type="title"/>
          </p:nvPr>
        </p:nvSpPr>
        <p:spPr>
          <a:xfrm>
            <a:off x="1991360" y="964692"/>
            <a:ext cx="9174480" cy="1188720"/>
          </a:xfrm>
        </p:spPr>
        <p:txBody>
          <a:bodyPr/>
          <a:lstStyle/>
          <a:p>
            <a:r>
              <a:rPr lang="en-US" dirty="0"/>
              <a:t>Who is putting out the fire inside me?</a:t>
            </a:r>
          </a:p>
        </p:txBody>
      </p:sp>
      <p:sp>
        <p:nvSpPr>
          <p:cNvPr id="3" name="Content Placeholder 2">
            <a:extLst>
              <a:ext uri="{FF2B5EF4-FFF2-40B4-BE49-F238E27FC236}">
                <a16:creationId xmlns:a16="http://schemas.microsoft.com/office/drawing/2014/main" id="{5B994AA3-1590-4C9A-BBC5-F0F2142C0354}"/>
              </a:ext>
            </a:extLst>
          </p:cNvPr>
          <p:cNvSpPr>
            <a:spLocks noGrp="1"/>
          </p:cNvSpPr>
          <p:nvPr>
            <p:ph idx="1"/>
          </p:nvPr>
        </p:nvSpPr>
        <p:spPr/>
        <p:txBody>
          <a:bodyPr>
            <a:normAutofit fontScale="85000" lnSpcReduction="20000"/>
          </a:bodyPr>
          <a:lstStyle/>
          <a:p>
            <a:r>
              <a:rPr lang="en-US" dirty="0"/>
              <a:t>Do the firefighters feel safe to seek help in your department?</a:t>
            </a:r>
          </a:p>
          <a:p>
            <a:r>
              <a:rPr lang="en-US" dirty="0"/>
              <a:t>Does your department have a Peer Support program?</a:t>
            </a:r>
          </a:p>
          <a:p>
            <a:r>
              <a:rPr lang="en-US" dirty="0"/>
              <a:t>Does your department have a strong relationship with a Chaplain?</a:t>
            </a:r>
          </a:p>
          <a:p>
            <a:r>
              <a:rPr lang="en-US" dirty="0"/>
              <a:t>Does your department check in often with its members?</a:t>
            </a:r>
          </a:p>
          <a:p>
            <a:r>
              <a:rPr lang="en-US" dirty="0"/>
              <a:t>Does labor and management work together to help members before and in crisis?</a:t>
            </a:r>
          </a:p>
          <a:p>
            <a:r>
              <a:rPr lang="en-US" dirty="0"/>
              <a:t>Does your department have a physical fitness program?</a:t>
            </a:r>
          </a:p>
          <a:p>
            <a:r>
              <a:rPr lang="en-US" dirty="0"/>
              <a:t>Does your department have any meal planning training?</a:t>
            </a:r>
          </a:p>
          <a:p>
            <a:r>
              <a:rPr lang="en-US" dirty="0"/>
              <a:t>Does your department educate members on the importance of sleep?</a:t>
            </a:r>
          </a:p>
          <a:p>
            <a:r>
              <a:rPr lang="en-US" dirty="0"/>
              <a:t>Does your department teach new, incumbent, and retiring firefighters about finances?</a:t>
            </a:r>
          </a:p>
          <a:p>
            <a:r>
              <a:rPr lang="en-US" dirty="0"/>
              <a:t>Does your department have job related mental wellness training for new hires?</a:t>
            </a:r>
          </a:p>
        </p:txBody>
      </p:sp>
    </p:spTree>
    <p:extLst>
      <p:ext uri="{BB962C8B-B14F-4D97-AF65-F5344CB8AC3E}">
        <p14:creationId xmlns:p14="http://schemas.microsoft.com/office/powerpoint/2010/main" val="2125224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98949-877E-4C23-AB39-67FC2DBDBCDC}"/>
              </a:ext>
            </a:extLst>
          </p:cNvPr>
          <p:cNvSpPr>
            <a:spLocks noGrp="1"/>
          </p:cNvSpPr>
          <p:nvPr>
            <p:ph type="title"/>
          </p:nvPr>
        </p:nvSpPr>
        <p:spPr/>
        <p:txBody>
          <a:bodyPr/>
          <a:lstStyle/>
          <a:p>
            <a:r>
              <a:rPr lang="en-US" dirty="0"/>
              <a:t>A few stories…….</a:t>
            </a:r>
          </a:p>
        </p:txBody>
      </p:sp>
      <p:sp>
        <p:nvSpPr>
          <p:cNvPr id="3" name="Content Placeholder 2">
            <a:extLst>
              <a:ext uri="{FF2B5EF4-FFF2-40B4-BE49-F238E27FC236}">
                <a16:creationId xmlns:a16="http://schemas.microsoft.com/office/drawing/2014/main" id="{2BFE707C-44B7-41B6-B659-C315A09093AB}"/>
              </a:ext>
            </a:extLst>
          </p:cNvPr>
          <p:cNvSpPr>
            <a:spLocks noGrp="1"/>
          </p:cNvSpPr>
          <p:nvPr>
            <p:ph idx="1"/>
          </p:nvPr>
        </p:nvSpPr>
        <p:spPr/>
        <p:txBody>
          <a:bodyPr/>
          <a:lstStyle/>
          <a:p>
            <a:r>
              <a:rPr lang="en-US" dirty="0"/>
              <a:t>Young Fire Lieutenant commits suicide….</a:t>
            </a:r>
          </a:p>
          <a:p>
            <a:r>
              <a:rPr lang="en-US" dirty="0"/>
              <a:t>Firefighter going through a divorce….</a:t>
            </a:r>
          </a:p>
          <a:p>
            <a:r>
              <a:rPr lang="en-US" dirty="0"/>
              <a:t>Probationary firefighter gets DUI….</a:t>
            </a:r>
          </a:p>
          <a:p>
            <a:r>
              <a:rPr lang="en-US" dirty="0"/>
              <a:t>Firefighter suffering from PTSD and Depression….</a:t>
            </a:r>
          </a:p>
          <a:p>
            <a:endParaRPr lang="en-US" dirty="0"/>
          </a:p>
        </p:txBody>
      </p:sp>
    </p:spTree>
    <p:extLst>
      <p:ext uri="{BB962C8B-B14F-4D97-AF65-F5344CB8AC3E}">
        <p14:creationId xmlns:p14="http://schemas.microsoft.com/office/powerpoint/2010/main" val="3248070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13CD8-0B9D-47DF-9FE7-4DF5D09A15B1}"/>
              </a:ext>
            </a:extLst>
          </p:cNvPr>
          <p:cNvSpPr>
            <a:spLocks noGrp="1"/>
          </p:cNvSpPr>
          <p:nvPr>
            <p:ph type="title"/>
          </p:nvPr>
        </p:nvSpPr>
        <p:spPr/>
        <p:txBody>
          <a:bodyPr/>
          <a:lstStyle/>
          <a:p>
            <a:r>
              <a:rPr lang="en-US" dirty="0"/>
              <a:t>What is Mental Illness?</a:t>
            </a:r>
          </a:p>
        </p:txBody>
      </p:sp>
      <p:sp>
        <p:nvSpPr>
          <p:cNvPr id="3" name="Content Placeholder 2">
            <a:extLst>
              <a:ext uri="{FF2B5EF4-FFF2-40B4-BE49-F238E27FC236}">
                <a16:creationId xmlns:a16="http://schemas.microsoft.com/office/drawing/2014/main" id="{7C45CFBD-239F-4440-B782-78FB0E183FDC}"/>
              </a:ext>
            </a:extLst>
          </p:cNvPr>
          <p:cNvSpPr>
            <a:spLocks noGrp="1"/>
          </p:cNvSpPr>
          <p:nvPr>
            <p:ph idx="1"/>
          </p:nvPr>
        </p:nvSpPr>
        <p:spPr/>
        <p:txBody>
          <a:bodyPr>
            <a:normAutofit fontScale="92500"/>
          </a:bodyPr>
          <a:lstStyle/>
          <a:p>
            <a:pPr algn="l"/>
            <a:r>
              <a:rPr lang="en-US" b="0" i="0" dirty="0">
                <a:solidFill>
                  <a:srgbClr val="111111"/>
                </a:solidFill>
                <a:effectLst/>
                <a:latin typeface="Helvetica" panose="020B0604020202020204" pitchFamily="34" charset="0"/>
              </a:rPr>
              <a:t>Mental illness, also called mental health disorders, refers to a wide range of mental health conditions — disorders that affect your mood, thinking and behavior. Examples of mental illness include depression, anxiety disorders, schizophrenia, eating disorders and addictive behaviors.</a:t>
            </a:r>
          </a:p>
          <a:p>
            <a:pPr algn="l"/>
            <a:endParaRPr lang="en-US" b="0" i="0" dirty="0">
              <a:solidFill>
                <a:srgbClr val="111111"/>
              </a:solidFill>
              <a:effectLst/>
              <a:latin typeface="Helvetica" panose="020B0604020202020204" pitchFamily="34" charset="0"/>
            </a:endParaRPr>
          </a:p>
          <a:p>
            <a:pPr algn="l"/>
            <a:r>
              <a:rPr lang="en-US" b="0" i="0" dirty="0">
                <a:solidFill>
                  <a:srgbClr val="111111"/>
                </a:solidFill>
                <a:effectLst/>
                <a:latin typeface="Helvetica" panose="020B0604020202020204" pitchFamily="34" charset="0"/>
              </a:rPr>
              <a:t>Many people have mental health concerns from time to time. But a mental health concern becomes a mental illness when ongoing signs and symptoms cause frequent stress and affect your ability to function.															(Mayo Clinic)</a:t>
            </a:r>
          </a:p>
          <a:p>
            <a:pPr marL="0" indent="0">
              <a:buNone/>
            </a:pPr>
            <a:endParaRPr lang="en-US" dirty="0"/>
          </a:p>
        </p:txBody>
      </p:sp>
    </p:spTree>
    <p:extLst>
      <p:ext uri="{BB962C8B-B14F-4D97-AF65-F5344CB8AC3E}">
        <p14:creationId xmlns:p14="http://schemas.microsoft.com/office/powerpoint/2010/main" val="3625179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0A0BB-2E48-4091-BBC4-7AC20BBF69BC}"/>
              </a:ext>
            </a:extLst>
          </p:cNvPr>
          <p:cNvSpPr>
            <a:spLocks noGrp="1"/>
          </p:cNvSpPr>
          <p:nvPr>
            <p:ph type="title"/>
          </p:nvPr>
        </p:nvSpPr>
        <p:spPr>
          <a:xfrm>
            <a:off x="2231136" y="344932"/>
            <a:ext cx="7729728" cy="1188720"/>
          </a:xfrm>
        </p:spPr>
        <p:txBody>
          <a:bodyPr/>
          <a:lstStyle/>
          <a:p>
            <a:r>
              <a:rPr lang="en-US" dirty="0"/>
              <a:t>Examples of signs and symptoms…</a:t>
            </a:r>
          </a:p>
        </p:txBody>
      </p:sp>
      <p:sp>
        <p:nvSpPr>
          <p:cNvPr id="3" name="Content Placeholder 2">
            <a:extLst>
              <a:ext uri="{FF2B5EF4-FFF2-40B4-BE49-F238E27FC236}">
                <a16:creationId xmlns:a16="http://schemas.microsoft.com/office/drawing/2014/main" id="{F5D0EB73-D9EB-4623-B77B-2B7D3F91E49C}"/>
              </a:ext>
            </a:extLst>
          </p:cNvPr>
          <p:cNvSpPr>
            <a:spLocks noGrp="1"/>
          </p:cNvSpPr>
          <p:nvPr>
            <p:ph idx="1"/>
          </p:nvPr>
        </p:nvSpPr>
        <p:spPr>
          <a:xfrm>
            <a:off x="2231136" y="1977644"/>
            <a:ext cx="7729728" cy="3101983"/>
          </a:xfrm>
        </p:spPr>
        <p:txBody>
          <a:bodyPr>
            <a:normAutofit fontScale="25000" lnSpcReduction="20000"/>
          </a:bodyPr>
          <a:lstStyle/>
          <a:p>
            <a:pPr algn="l">
              <a:buFont typeface="Arial" panose="020B0604020202020204" pitchFamily="34" charset="0"/>
              <a:buChar char="•"/>
            </a:pPr>
            <a:endParaRPr lang="en-US" b="0" i="0" dirty="0">
              <a:solidFill>
                <a:srgbClr val="111111"/>
              </a:solidFill>
              <a:effectLst/>
              <a:latin typeface="Helvetica" panose="020B0604020202020204" pitchFamily="34" charset="0"/>
            </a:endParaRPr>
          </a:p>
          <a:p>
            <a:pPr algn="l">
              <a:buFont typeface="Arial" panose="020B0604020202020204" pitchFamily="34" charset="0"/>
              <a:buChar char="•"/>
            </a:pPr>
            <a:r>
              <a:rPr lang="en-US" sz="6400" b="0" i="0" dirty="0">
                <a:solidFill>
                  <a:srgbClr val="111111"/>
                </a:solidFill>
                <a:effectLst/>
                <a:latin typeface="Helvetica" panose="020B0604020202020204" pitchFamily="34" charset="0"/>
              </a:rPr>
              <a:t>Feeling sad or down</a:t>
            </a:r>
          </a:p>
          <a:p>
            <a:pPr algn="l">
              <a:buFont typeface="Arial" panose="020B0604020202020204" pitchFamily="34" charset="0"/>
              <a:buChar char="•"/>
            </a:pPr>
            <a:r>
              <a:rPr lang="en-US" sz="6400" b="0" i="0" dirty="0">
                <a:solidFill>
                  <a:srgbClr val="111111"/>
                </a:solidFill>
                <a:effectLst/>
                <a:latin typeface="Helvetica" panose="020B0604020202020204" pitchFamily="34" charset="0"/>
              </a:rPr>
              <a:t>Confused thinking or reduced ability to concentrate</a:t>
            </a:r>
          </a:p>
          <a:p>
            <a:pPr algn="l">
              <a:buFont typeface="Arial" panose="020B0604020202020204" pitchFamily="34" charset="0"/>
              <a:buChar char="•"/>
            </a:pPr>
            <a:r>
              <a:rPr lang="en-US" sz="6400" b="0" i="0" dirty="0">
                <a:solidFill>
                  <a:srgbClr val="111111"/>
                </a:solidFill>
                <a:effectLst/>
                <a:latin typeface="Helvetica" panose="020B0604020202020204" pitchFamily="34" charset="0"/>
              </a:rPr>
              <a:t>Excessive fears or worries, or extreme feelings of guilt</a:t>
            </a:r>
          </a:p>
          <a:p>
            <a:pPr algn="l">
              <a:buFont typeface="Arial" panose="020B0604020202020204" pitchFamily="34" charset="0"/>
              <a:buChar char="•"/>
            </a:pPr>
            <a:r>
              <a:rPr lang="en-US" sz="6400" b="0" i="0" dirty="0">
                <a:solidFill>
                  <a:srgbClr val="111111"/>
                </a:solidFill>
                <a:effectLst/>
                <a:latin typeface="Helvetica" panose="020B0604020202020204" pitchFamily="34" charset="0"/>
              </a:rPr>
              <a:t>Extreme mood changes of highs and lows</a:t>
            </a:r>
          </a:p>
          <a:p>
            <a:pPr algn="l">
              <a:buFont typeface="Arial" panose="020B0604020202020204" pitchFamily="34" charset="0"/>
              <a:buChar char="•"/>
            </a:pPr>
            <a:r>
              <a:rPr lang="en-US" sz="6400" b="0" i="0" dirty="0">
                <a:solidFill>
                  <a:srgbClr val="111111"/>
                </a:solidFill>
                <a:effectLst/>
                <a:latin typeface="Helvetica" panose="020B0604020202020204" pitchFamily="34" charset="0"/>
              </a:rPr>
              <a:t>Withdrawal from friends and activities</a:t>
            </a:r>
          </a:p>
          <a:p>
            <a:pPr algn="l">
              <a:buFont typeface="Arial" panose="020B0604020202020204" pitchFamily="34" charset="0"/>
              <a:buChar char="•"/>
            </a:pPr>
            <a:r>
              <a:rPr lang="en-US" sz="6400" b="0" i="0" dirty="0">
                <a:solidFill>
                  <a:srgbClr val="111111"/>
                </a:solidFill>
                <a:effectLst/>
                <a:latin typeface="Helvetica" panose="020B0604020202020204" pitchFamily="34" charset="0"/>
              </a:rPr>
              <a:t>Significant tiredness, low energy or problems sleeping</a:t>
            </a:r>
          </a:p>
          <a:p>
            <a:pPr algn="l">
              <a:buFont typeface="Arial" panose="020B0604020202020204" pitchFamily="34" charset="0"/>
              <a:buChar char="•"/>
            </a:pPr>
            <a:r>
              <a:rPr lang="en-US" sz="6400" b="0" i="0" dirty="0">
                <a:solidFill>
                  <a:srgbClr val="111111"/>
                </a:solidFill>
                <a:effectLst/>
                <a:latin typeface="Helvetica" panose="020B0604020202020204" pitchFamily="34" charset="0"/>
              </a:rPr>
              <a:t>Detachment from reality (delusions), paranoia or hallucinations</a:t>
            </a:r>
          </a:p>
          <a:p>
            <a:pPr algn="l">
              <a:buFont typeface="Arial" panose="020B0604020202020204" pitchFamily="34" charset="0"/>
              <a:buChar char="•"/>
            </a:pPr>
            <a:r>
              <a:rPr lang="en-US" sz="6400" b="0" i="0" dirty="0">
                <a:solidFill>
                  <a:srgbClr val="111111"/>
                </a:solidFill>
                <a:effectLst/>
                <a:latin typeface="Helvetica" panose="020B0604020202020204" pitchFamily="34" charset="0"/>
              </a:rPr>
              <a:t>Inability to cope with daily problems or stress</a:t>
            </a:r>
          </a:p>
          <a:p>
            <a:pPr algn="l">
              <a:buFont typeface="Arial" panose="020B0604020202020204" pitchFamily="34" charset="0"/>
              <a:buChar char="•"/>
            </a:pPr>
            <a:r>
              <a:rPr lang="en-US" sz="6400" b="0" i="0" dirty="0">
                <a:solidFill>
                  <a:srgbClr val="111111"/>
                </a:solidFill>
                <a:effectLst/>
                <a:latin typeface="Helvetica" panose="020B0604020202020204" pitchFamily="34" charset="0"/>
              </a:rPr>
              <a:t>Trouble understanding and relating to situations and to people</a:t>
            </a:r>
          </a:p>
          <a:p>
            <a:pPr algn="l">
              <a:buFont typeface="Arial" panose="020B0604020202020204" pitchFamily="34" charset="0"/>
              <a:buChar char="•"/>
            </a:pPr>
            <a:r>
              <a:rPr lang="en-US" sz="6400" b="0" i="0" dirty="0">
                <a:solidFill>
                  <a:srgbClr val="111111"/>
                </a:solidFill>
                <a:effectLst/>
                <a:latin typeface="Helvetica" panose="020B0604020202020204" pitchFamily="34" charset="0"/>
              </a:rPr>
              <a:t>Problems with alcohol or drug use</a:t>
            </a:r>
          </a:p>
          <a:p>
            <a:pPr algn="l">
              <a:buFont typeface="Arial" panose="020B0604020202020204" pitchFamily="34" charset="0"/>
              <a:buChar char="•"/>
            </a:pPr>
            <a:r>
              <a:rPr lang="en-US" sz="6400" b="0" i="0" dirty="0">
                <a:solidFill>
                  <a:srgbClr val="111111"/>
                </a:solidFill>
                <a:effectLst/>
                <a:latin typeface="Helvetica" panose="020B0604020202020204" pitchFamily="34" charset="0"/>
              </a:rPr>
              <a:t>Major changes in eating habits</a:t>
            </a:r>
          </a:p>
          <a:p>
            <a:pPr algn="l">
              <a:buFont typeface="Arial" panose="020B0604020202020204" pitchFamily="34" charset="0"/>
              <a:buChar char="•"/>
            </a:pPr>
            <a:r>
              <a:rPr lang="en-US" sz="6400" b="0" i="0" dirty="0">
                <a:solidFill>
                  <a:srgbClr val="111111"/>
                </a:solidFill>
                <a:effectLst/>
                <a:latin typeface="Helvetica" panose="020B0604020202020204" pitchFamily="34" charset="0"/>
              </a:rPr>
              <a:t>Sex drive changes</a:t>
            </a:r>
          </a:p>
          <a:p>
            <a:pPr algn="l">
              <a:buFont typeface="Arial" panose="020B0604020202020204" pitchFamily="34" charset="0"/>
              <a:buChar char="•"/>
            </a:pPr>
            <a:r>
              <a:rPr lang="en-US" sz="6400" b="0" i="0" dirty="0">
                <a:solidFill>
                  <a:srgbClr val="111111"/>
                </a:solidFill>
                <a:effectLst/>
                <a:latin typeface="Helvetica" panose="020B0604020202020204" pitchFamily="34" charset="0"/>
              </a:rPr>
              <a:t>Excessive anger, hostility or violence</a:t>
            </a:r>
          </a:p>
          <a:p>
            <a:pPr algn="l">
              <a:buFont typeface="Arial" panose="020B0604020202020204" pitchFamily="34" charset="0"/>
              <a:buChar char="•"/>
            </a:pPr>
            <a:r>
              <a:rPr lang="en-US" sz="6400" b="0" i="0" dirty="0">
                <a:solidFill>
                  <a:srgbClr val="111111"/>
                </a:solidFill>
                <a:effectLst/>
                <a:latin typeface="Helvetica" panose="020B0604020202020204" pitchFamily="34" charset="0"/>
              </a:rPr>
              <a:t>Suicidal thinking</a:t>
            </a:r>
          </a:p>
          <a:p>
            <a:pPr marL="0" indent="0">
              <a:buNone/>
            </a:pPr>
            <a:endParaRPr lang="en-US" dirty="0"/>
          </a:p>
        </p:txBody>
      </p:sp>
    </p:spTree>
    <p:extLst>
      <p:ext uri="{BB962C8B-B14F-4D97-AF65-F5344CB8AC3E}">
        <p14:creationId xmlns:p14="http://schemas.microsoft.com/office/powerpoint/2010/main" val="14235527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7E479C2-C779-4463-953C-9E27693F79FD}"/>
              </a:ext>
            </a:extLst>
          </p:cNvPr>
          <p:cNvSpPr txBox="1"/>
          <p:nvPr/>
        </p:nvSpPr>
        <p:spPr>
          <a:xfrm>
            <a:off x="497840" y="282297"/>
            <a:ext cx="10096500" cy="5909310"/>
          </a:xfrm>
          <a:prstGeom prst="rect">
            <a:avLst/>
          </a:prstGeom>
          <a:noFill/>
        </p:spPr>
        <p:txBody>
          <a:bodyPr wrap="square">
            <a:spAutoFit/>
          </a:bodyPr>
          <a:lstStyle/>
          <a:p>
            <a:pPr algn="l"/>
            <a:r>
              <a:rPr lang="en-US" b="0" i="0" dirty="0">
                <a:solidFill>
                  <a:srgbClr val="111111"/>
                </a:solidFill>
                <a:effectLst/>
                <a:latin typeface="Helvetica" panose="020B0604020202020204" pitchFamily="34" charset="0"/>
              </a:rPr>
              <a:t>There's no sure way to prevent mental illness. However, if you have a mental illness, taking steps to control stress, to increase your resilience and to boost low self-esteem may help keep your symptoms under control. Follow these steps:</a:t>
            </a:r>
          </a:p>
          <a:p>
            <a:pPr algn="l"/>
            <a:endParaRPr lang="en-US" dirty="0">
              <a:solidFill>
                <a:srgbClr val="111111"/>
              </a:solidFill>
              <a:latin typeface="Helvetica" panose="020B0604020202020204" pitchFamily="34" charset="0"/>
            </a:endParaRPr>
          </a:p>
          <a:p>
            <a:pPr algn="l"/>
            <a:endParaRPr lang="en-US" b="0" i="0" dirty="0">
              <a:solidFill>
                <a:srgbClr val="111111"/>
              </a:solidFill>
              <a:effectLst/>
              <a:latin typeface="Helvetica" panose="020B0604020202020204" pitchFamily="34" charset="0"/>
            </a:endParaRPr>
          </a:p>
          <a:p>
            <a:pPr algn="l">
              <a:buFont typeface="Arial" panose="020B0604020202020204" pitchFamily="34" charset="0"/>
              <a:buChar char="•"/>
            </a:pPr>
            <a:r>
              <a:rPr lang="en-US" b="1" i="0" dirty="0">
                <a:solidFill>
                  <a:srgbClr val="111111"/>
                </a:solidFill>
                <a:effectLst/>
                <a:latin typeface="Helvetica" panose="020B0604020202020204" pitchFamily="34" charset="0"/>
              </a:rPr>
              <a:t>Pay attention to warning signs.</a:t>
            </a:r>
            <a:r>
              <a:rPr lang="en-US" b="0" i="0" dirty="0">
                <a:solidFill>
                  <a:srgbClr val="111111"/>
                </a:solidFill>
                <a:effectLst/>
                <a:latin typeface="Helvetica" panose="020B0604020202020204" pitchFamily="34" charset="0"/>
              </a:rPr>
              <a:t> Work with your doctor or therapist to learn what might trigger your symptoms. Make a plan so that you know what to do if symptoms return. Contact your doctor or therapist if you notice any changes in symptoms or how you feel. Consider involving family members or friends to watch for warning signs.</a:t>
            </a:r>
          </a:p>
          <a:p>
            <a:pPr algn="l">
              <a:buFont typeface="Arial" panose="020B0604020202020204" pitchFamily="34" charset="0"/>
              <a:buChar char="•"/>
            </a:pPr>
            <a:endParaRPr lang="en-US" b="0" i="0" dirty="0">
              <a:solidFill>
                <a:srgbClr val="111111"/>
              </a:solidFill>
              <a:effectLst/>
              <a:latin typeface="Helvetica" panose="020B0604020202020204" pitchFamily="34" charset="0"/>
            </a:endParaRPr>
          </a:p>
          <a:p>
            <a:pPr algn="l">
              <a:buFont typeface="Arial" panose="020B0604020202020204" pitchFamily="34" charset="0"/>
              <a:buChar char="•"/>
            </a:pPr>
            <a:r>
              <a:rPr lang="en-US" b="1" i="0" dirty="0">
                <a:solidFill>
                  <a:srgbClr val="111111"/>
                </a:solidFill>
                <a:effectLst/>
                <a:latin typeface="Helvetica" panose="020B0604020202020204" pitchFamily="34" charset="0"/>
              </a:rPr>
              <a:t>Get routine medical care.</a:t>
            </a:r>
            <a:r>
              <a:rPr lang="en-US" b="0" i="0" dirty="0">
                <a:solidFill>
                  <a:srgbClr val="111111"/>
                </a:solidFill>
                <a:effectLst/>
                <a:latin typeface="Helvetica" panose="020B0604020202020204" pitchFamily="34" charset="0"/>
              </a:rPr>
              <a:t> Don't neglect checkups or skip visits to your primary care provider, especially if you aren't feeling well. You may have a new health problem that needs to be treated, or you may be experiencing side effects of medication.</a:t>
            </a:r>
          </a:p>
          <a:p>
            <a:pPr algn="l">
              <a:buFont typeface="Arial" panose="020B0604020202020204" pitchFamily="34" charset="0"/>
              <a:buChar char="•"/>
            </a:pPr>
            <a:endParaRPr lang="en-US" b="0" i="0" dirty="0">
              <a:solidFill>
                <a:srgbClr val="111111"/>
              </a:solidFill>
              <a:effectLst/>
              <a:latin typeface="Helvetica" panose="020B0604020202020204" pitchFamily="34" charset="0"/>
            </a:endParaRPr>
          </a:p>
          <a:p>
            <a:pPr algn="l">
              <a:buFont typeface="Arial" panose="020B0604020202020204" pitchFamily="34" charset="0"/>
              <a:buChar char="•"/>
            </a:pPr>
            <a:r>
              <a:rPr lang="en-US" b="1" i="0" dirty="0">
                <a:solidFill>
                  <a:srgbClr val="111111"/>
                </a:solidFill>
                <a:effectLst/>
                <a:latin typeface="Helvetica" panose="020B0604020202020204" pitchFamily="34" charset="0"/>
              </a:rPr>
              <a:t>Get help when you need it.</a:t>
            </a:r>
            <a:r>
              <a:rPr lang="en-US" b="0" i="0" dirty="0">
                <a:solidFill>
                  <a:srgbClr val="111111"/>
                </a:solidFill>
                <a:effectLst/>
                <a:latin typeface="Helvetica" panose="020B0604020202020204" pitchFamily="34" charset="0"/>
              </a:rPr>
              <a:t> Mental health conditions can be harder to treat if you wait until symptoms get bad. Long-term maintenance treatment also may help prevent a relapse of symptoms.</a:t>
            </a:r>
          </a:p>
          <a:p>
            <a:pPr algn="l">
              <a:buFont typeface="Arial" panose="020B0604020202020204" pitchFamily="34" charset="0"/>
              <a:buChar char="•"/>
            </a:pPr>
            <a:endParaRPr lang="en-US" b="0" i="0" dirty="0">
              <a:solidFill>
                <a:srgbClr val="111111"/>
              </a:solidFill>
              <a:effectLst/>
              <a:latin typeface="Helvetica" panose="020B0604020202020204" pitchFamily="34" charset="0"/>
            </a:endParaRPr>
          </a:p>
          <a:p>
            <a:pPr algn="l">
              <a:buFont typeface="Arial" panose="020B0604020202020204" pitchFamily="34" charset="0"/>
              <a:buChar char="•"/>
            </a:pPr>
            <a:r>
              <a:rPr lang="en-US" b="1" i="0" dirty="0">
                <a:solidFill>
                  <a:srgbClr val="111111"/>
                </a:solidFill>
                <a:effectLst/>
                <a:latin typeface="Helvetica" panose="020B0604020202020204" pitchFamily="34" charset="0"/>
              </a:rPr>
              <a:t>Take good care of yourself.</a:t>
            </a:r>
            <a:r>
              <a:rPr lang="en-US" b="0" i="0" dirty="0">
                <a:solidFill>
                  <a:srgbClr val="111111"/>
                </a:solidFill>
                <a:effectLst/>
                <a:latin typeface="Helvetica" panose="020B0604020202020204" pitchFamily="34" charset="0"/>
              </a:rPr>
              <a:t> Sufficient sleep, healthy eating and regular physical activity are important. Try to maintain a regular schedule. Talk to your primary care provider if you have trouble sleeping or if you have questions about diet and physical activity.</a:t>
            </a:r>
          </a:p>
        </p:txBody>
      </p:sp>
    </p:spTree>
    <p:extLst>
      <p:ext uri="{BB962C8B-B14F-4D97-AF65-F5344CB8AC3E}">
        <p14:creationId xmlns:p14="http://schemas.microsoft.com/office/powerpoint/2010/main" val="2143865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C8483E-13D0-427A-806F-67B788C8D9EF}"/>
              </a:ext>
            </a:extLst>
          </p:cNvPr>
          <p:cNvSpPr>
            <a:spLocks noGrp="1"/>
          </p:cNvSpPr>
          <p:nvPr>
            <p:ph type="ctrTitle"/>
          </p:nvPr>
        </p:nvSpPr>
        <p:spPr>
          <a:xfrm>
            <a:off x="7162800" y="748014"/>
            <a:ext cx="4766309" cy="2866405"/>
          </a:xfrm>
        </p:spPr>
        <p:txBody>
          <a:bodyPr>
            <a:normAutofit/>
          </a:bodyPr>
          <a:lstStyle/>
          <a:p>
            <a:pPr>
              <a:lnSpc>
                <a:spcPct val="90000"/>
              </a:lnSpc>
            </a:pPr>
            <a:r>
              <a:rPr lang="en-US" sz="4200"/>
              <a:t>KCFC Mental Wellness Subcommittee</a:t>
            </a:r>
            <a:endParaRPr lang="en-US" sz="4200" dirty="0"/>
          </a:p>
        </p:txBody>
      </p:sp>
      <p:sp>
        <p:nvSpPr>
          <p:cNvPr id="3" name="Subtitle 2">
            <a:extLst>
              <a:ext uri="{FF2B5EF4-FFF2-40B4-BE49-F238E27FC236}">
                <a16:creationId xmlns:a16="http://schemas.microsoft.com/office/drawing/2014/main" id="{37EC5D26-2217-4EF1-AFA0-D2C9E6685872}"/>
              </a:ext>
            </a:extLst>
          </p:cNvPr>
          <p:cNvSpPr>
            <a:spLocks noGrp="1"/>
          </p:cNvSpPr>
          <p:nvPr>
            <p:ph type="subTitle" idx="1"/>
          </p:nvPr>
        </p:nvSpPr>
        <p:spPr>
          <a:xfrm>
            <a:off x="7486650" y="4283239"/>
            <a:ext cx="4025900" cy="1475177"/>
          </a:xfrm>
        </p:spPr>
        <p:txBody>
          <a:bodyPr>
            <a:normAutofit/>
          </a:bodyPr>
          <a:lstStyle/>
          <a:p>
            <a:r>
              <a:rPr lang="en-US" sz="3600" dirty="0"/>
              <a:t>Year in Review</a:t>
            </a:r>
          </a:p>
          <a:p>
            <a:r>
              <a:rPr lang="en-US" sz="2400" dirty="0"/>
              <a:t> 2021</a:t>
            </a:r>
          </a:p>
        </p:txBody>
      </p:sp>
      <p:pic>
        <p:nvPicPr>
          <p:cNvPr id="4" name="Picture 3" descr="Rocks stacked on driftwood with the sea on background">
            <a:extLst>
              <a:ext uri="{FF2B5EF4-FFF2-40B4-BE49-F238E27FC236}">
                <a16:creationId xmlns:a16="http://schemas.microsoft.com/office/drawing/2014/main" id="{48A511EF-E556-4731-A736-E5E5F98E78A4}"/>
              </a:ext>
            </a:extLst>
          </p:cNvPr>
          <p:cNvPicPr>
            <a:picLocks noChangeAspect="1"/>
          </p:cNvPicPr>
          <p:nvPr/>
        </p:nvPicPr>
        <p:blipFill rotWithShape="1">
          <a:blip r:embed="rId2"/>
          <a:srcRect l="15332" r="17371" b="-2"/>
          <a:stretch/>
        </p:blipFill>
        <p:spPr>
          <a:xfrm>
            <a:off x="1" y="1"/>
            <a:ext cx="6914058" cy="6857999"/>
          </a:xfrm>
          <a:prstGeom prst="rect">
            <a:avLst/>
          </a:prstGeom>
        </p:spPr>
      </p:pic>
    </p:spTree>
    <p:extLst>
      <p:ext uri="{BB962C8B-B14F-4D97-AF65-F5344CB8AC3E}">
        <p14:creationId xmlns:p14="http://schemas.microsoft.com/office/powerpoint/2010/main" val="1686362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34E67-A062-46AD-8F8C-307132B9BCAE}"/>
              </a:ext>
            </a:extLst>
          </p:cNvPr>
          <p:cNvSpPr>
            <a:spLocks noGrp="1"/>
          </p:cNvSpPr>
          <p:nvPr>
            <p:ph type="ctrTitle"/>
          </p:nvPr>
        </p:nvSpPr>
        <p:spPr>
          <a:xfrm>
            <a:off x="635489" y="406593"/>
            <a:ext cx="5066001" cy="1127701"/>
          </a:xfrm>
        </p:spPr>
        <p:txBody>
          <a:bodyPr/>
          <a:lstStyle/>
          <a:p>
            <a:r>
              <a:rPr lang="en-US" dirty="0"/>
              <a:t>2021 Goals</a:t>
            </a:r>
          </a:p>
        </p:txBody>
      </p:sp>
      <p:sp>
        <p:nvSpPr>
          <p:cNvPr id="3" name="Subtitle 2">
            <a:extLst>
              <a:ext uri="{FF2B5EF4-FFF2-40B4-BE49-F238E27FC236}">
                <a16:creationId xmlns:a16="http://schemas.microsoft.com/office/drawing/2014/main" id="{0B07A810-A1DE-4085-9AB3-FB3C9CE4EDD8}"/>
              </a:ext>
            </a:extLst>
          </p:cNvPr>
          <p:cNvSpPr>
            <a:spLocks noGrp="1"/>
          </p:cNvSpPr>
          <p:nvPr>
            <p:ph type="subTitle" idx="1"/>
          </p:nvPr>
        </p:nvSpPr>
        <p:spPr>
          <a:xfrm>
            <a:off x="273413" y="1792538"/>
            <a:ext cx="7011307" cy="4917112"/>
          </a:xfrm>
        </p:spPr>
        <p:txBody>
          <a:bodyPr>
            <a:normAutofit fontScale="92500" lnSpcReduction="20000"/>
          </a:bodyPr>
          <a:lstStyle/>
          <a:p>
            <a:pPr marL="342900" marR="0" lvl="0" indent="-342900" algn="l">
              <a:lnSpc>
                <a:spcPct val="107000"/>
              </a:lnSpc>
              <a:spcBef>
                <a:spcPts val="0"/>
              </a:spcBef>
              <a:spcAft>
                <a:spcPts val="0"/>
              </a:spcAft>
              <a:buFont typeface="Wingdings" panose="05000000000000000000" pitchFamily="2" charset="2"/>
              <a:buChar char="v"/>
            </a:pPr>
            <a:r>
              <a:rPr lang="en-US" sz="2300" dirty="0">
                <a:effectLst/>
                <a:latin typeface="Calibri" panose="020F0502020204030204" pitchFamily="34" charset="0"/>
                <a:ea typeface="Calibri" panose="020F0502020204030204" pitchFamily="34" charset="0"/>
                <a:cs typeface="Times New Roman" panose="02020603050405020304" pitchFamily="18" charset="0"/>
              </a:rPr>
              <a:t>Provide training to </a:t>
            </a:r>
            <a:r>
              <a:rPr lang="en-US" sz="2300" b="1" dirty="0">
                <a:effectLst/>
                <a:latin typeface="Calibri" panose="020F0502020204030204" pitchFamily="34" charset="0"/>
                <a:ea typeface="Calibri" panose="020F0502020204030204" pitchFamily="34" charset="0"/>
                <a:cs typeface="Times New Roman" panose="02020603050405020304" pitchFamily="18" charset="0"/>
              </a:rPr>
              <a:t>Leadership</a:t>
            </a:r>
            <a:r>
              <a:rPr lang="en-US" sz="2300" dirty="0">
                <a:effectLst/>
                <a:latin typeface="Calibri" panose="020F0502020204030204" pitchFamily="34" charset="0"/>
                <a:ea typeface="Calibri" panose="020F0502020204030204" pitchFamily="34" charset="0"/>
                <a:cs typeface="Times New Roman" panose="02020603050405020304" pitchFamily="18" charset="0"/>
              </a:rPr>
              <a:t> by sponsoring speakers at the annual King County Fire Chiefs Leadership Conference in September.</a:t>
            </a:r>
          </a:p>
          <a:p>
            <a:pPr marR="0" algn="l">
              <a:lnSpc>
                <a:spcPct val="107000"/>
              </a:lnSpc>
              <a:spcBef>
                <a:spcPts val="0"/>
              </a:spcBef>
              <a:spcAft>
                <a:spcPts val="0"/>
              </a:spcAft>
            </a:pPr>
            <a:endParaRPr lang="en-US" sz="23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a:lnSpc>
                <a:spcPct val="107000"/>
              </a:lnSpc>
              <a:spcBef>
                <a:spcPts val="0"/>
              </a:spcBef>
              <a:spcAft>
                <a:spcPts val="0"/>
              </a:spcAft>
              <a:buFont typeface="Wingdings" panose="05000000000000000000" pitchFamily="2" charset="2"/>
              <a:buChar char="v"/>
            </a:pPr>
            <a:r>
              <a:rPr lang="en-US" sz="2300" dirty="0">
                <a:effectLst/>
                <a:latin typeface="Calibri" panose="020F0502020204030204" pitchFamily="34" charset="0"/>
                <a:ea typeface="Calibri" panose="020F0502020204030204" pitchFamily="34" charset="0"/>
                <a:cs typeface="Times New Roman" panose="02020603050405020304" pitchFamily="18" charset="0"/>
              </a:rPr>
              <a:t>Continue to include </a:t>
            </a:r>
            <a:r>
              <a:rPr lang="en-US" sz="2300" b="1" dirty="0">
                <a:effectLst/>
                <a:latin typeface="Calibri" panose="020F0502020204030204" pitchFamily="34" charset="0"/>
                <a:ea typeface="Calibri" panose="020F0502020204030204" pitchFamily="34" charset="0"/>
                <a:cs typeface="Times New Roman" panose="02020603050405020304" pitchFamily="18" charset="0"/>
              </a:rPr>
              <a:t>basic mental wellness</a:t>
            </a:r>
            <a:r>
              <a:rPr lang="en-US" sz="2300" dirty="0">
                <a:effectLst/>
                <a:latin typeface="Calibri" panose="020F0502020204030204" pitchFamily="34" charset="0"/>
                <a:ea typeface="Calibri" panose="020F0502020204030204" pitchFamily="34" charset="0"/>
                <a:cs typeface="Times New Roman" panose="02020603050405020304" pitchFamily="18" charset="0"/>
              </a:rPr>
              <a:t> training as part of Fire Academy.</a:t>
            </a:r>
          </a:p>
          <a:p>
            <a:pPr marR="0" lvl="0" algn="l">
              <a:lnSpc>
                <a:spcPct val="107000"/>
              </a:lnSpc>
              <a:spcBef>
                <a:spcPts val="0"/>
              </a:spcBef>
              <a:spcAft>
                <a:spcPts val="0"/>
              </a:spcAft>
            </a:pPr>
            <a:endParaRPr lang="en-US" sz="23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a:lnSpc>
                <a:spcPct val="107000"/>
              </a:lnSpc>
              <a:spcBef>
                <a:spcPts val="0"/>
              </a:spcBef>
              <a:spcAft>
                <a:spcPts val="0"/>
              </a:spcAft>
              <a:buFont typeface="Wingdings" panose="05000000000000000000" pitchFamily="2" charset="2"/>
              <a:buChar char="v"/>
            </a:pPr>
            <a:r>
              <a:rPr lang="en-US" sz="2300" dirty="0">
                <a:effectLst/>
                <a:latin typeface="Calibri" panose="020F0502020204030204" pitchFamily="34" charset="0"/>
                <a:ea typeface="Calibri" panose="020F0502020204030204" pitchFamily="34" charset="0"/>
                <a:cs typeface="Times New Roman" panose="02020603050405020304" pitchFamily="18" charset="0"/>
              </a:rPr>
              <a:t>Support </a:t>
            </a:r>
            <a:r>
              <a:rPr lang="en-US" sz="2300" b="1" dirty="0">
                <a:effectLst/>
                <a:latin typeface="Calibri" panose="020F0502020204030204" pitchFamily="34" charset="0"/>
                <a:ea typeface="Calibri" panose="020F0502020204030204" pitchFamily="34" charset="0"/>
                <a:cs typeface="Times New Roman" panose="02020603050405020304" pitchFamily="18" charset="0"/>
              </a:rPr>
              <a:t>peer support</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b="1" dirty="0">
                <a:effectLst/>
                <a:latin typeface="Calibri" panose="020F0502020204030204" pitchFamily="34" charset="0"/>
                <a:ea typeface="Calibri" panose="020F0502020204030204" pitchFamily="34" charset="0"/>
                <a:cs typeface="Times New Roman" panose="02020603050405020304" pitchFamily="18" charset="0"/>
              </a:rPr>
              <a:t>training </a:t>
            </a:r>
            <a:r>
              <a:rPr lang="en-US" sz="2300" dirty="0">
                <a:effectLst/>
                <a:latin typeface="Calibri" panose="020F0502020204030204" pitchFamily="34" charset="0"/>
                <a:ea typeface="Calibri" panose="020F0502020204030204" pitchFamily="34" charset="0"/>
                <a:cs typeface="Times New Roman" panose="02020603050405020304" pitchFamily="18" charset="0"/>
              </a:rPr>
              <a:t>(train-the-trainer model) twice a year.</a:t>
            </a:r>
          </a:p>
          <a:p>
            <a:pPr marL="342900" marR="0" lvl="0" indent="-342900" algn="l">
              <a:lnSpc>
                <a:spcPct val="107000"/>
              </a:lnSpc>
              <a:spcBef>
                <a:spcPts val="0"/>
              </a:spcBef>
              <a:spcAft>
                <a:spcPts val="0"/>
              </a:spcAft>
              <a:buFont typeface="Wingdings" panose="05000000000000000000" pitchFamily="2" charset="2"/>
              <a:buChar char="v"/>
            </a:pPr>
            <a:endParaRPr lang="en-US" sz="23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a:lnSpc>
                <a:spcPct val="107000"/>
              </a:lnSpc>
              <a:spcBef>
                <a:spcPts val="0"/>
              </a:spcBef>
              <a:spcAft>
                <a:spcPts val="0"/>
              </a:spcAft>
              <a:buFont typeface="Wingdings" panose="05000000000000000000" pitchFamily="2" charset="2"/>
              <a:buChar char="v"/>
            </a:pPr>
            <a:r>
              <a:rPr lang="en-US" sz="2300" dirty="0">
                <a:effectLst/>
                <a:latin typeface="Calibri" panose="020F0502020204030204" pitchFamily="34" charset="0"/>
                <a:ea typeface="Calibri" panose="020F0502020204030204" pitchFamily="34" charset="0"/>
                <a:cs typeface="Times New Roman" panose="02020603050405020304" pitchFamily="18" charset="0"/>
              </a:rPr>
              <a:t>Organize </a:t>
            </a:r>
            <a:r>
              <a:rPr lang="en-US" sz="2300" b="1" dirty="0">
                <a:effectLst/>
                <a:latin typeface="Calibri" panose="020F0502020204030204" pitchFamily="34" charset="0"/>
                <a:ea typeface="Calibri" panose="020F0502020204030204" pitchFamily="34" charset="0"/>
                <a:cs typeface="Times New Roman" panose="02020603050405020304" pitchFamily="18" charset="0"/>
              </a:rPr>
              <a:t>focused training</a:t>
            </a:r>
            <a:r>
              <a:rPr lang="en-US" sz="2300" dirty="0">
                <a:effectLst/>
                <a:latin typeface="Calibri" panose="020F0502020204030204" pitchFamily="34" charset="0"/>
                <a:ea typeface="Calibri" panose="020F0502020204030204" pitchFamily="34" charset="0"/>
                <a:cs typeface="Times New Roman" panose="02020603050405020304" pitchFamily="18" charset="0"/>
              </a:rPr>
              <a:t>, including Dispatch Focused, Family Focused and Administration Focused training.</a:t>
            </a:r>
          </a:p>
          <a:p>
            <a:pPr marL="342900" marR="0" lvl="0" indent="-342900" algn="l">
              <a:lnSpc>
                <a:spcPct val="107000"/>
              </a:lnSpc>
              <a:spcBef>
                <a:spcPts val="0"/>
              </a:spcBef>
              <a:spcAft>
                <a:spcPts val="0"/>
              </a:spcAft>
              <a:buFont typeface="Wingdings" panose="05000000000000000000" pitchFamily="2" charset="2"/>
              <a:buChar char="v"/>
            </a:pPr>
            <a:endParaRPr lang="en-US" sz="23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a:lnSpc>
                <a:spcPct val="107000"/>
              </a:lnSpc>
              <a:spcBef>
                <a:spcPts val="0"/>
              </a:spcBef>
              <a:spcAft>
                <a:spcPts val="0"/>
              </a:spcAft>
              <a:buFont typeface="Wingdings" panose="05000000000000000000" pitchFamily="2" charset="2"/>
              <a:buChar char="v"/>
            </a:pPr>
            <a:r>
              <a:rPr lang="en-US" sz="2300" dirty="0">
                <a:effectLst/>
                <a:latin typeface="Calibri" panose="020F0502020204030204" pitchFamily="34" charset="0"/>
                <a:ea typeface="Calibri" panose="020F0502020204030204" pitchFamily="34" charset="0"/>
                <a:cs typeface="Times New Roman" panose="02020603050405020304" pitchFamily="18" charset="0"/>
              </a:rPr>
              <a:t>Sponsor attendance at </a:t>
            </a:r>
            <a:r>
              <a:rPr lang="en-US" sz="2300" b="1" dirty="0">
                <a:effectLst/>
                <a:latin typeface="Calibri" panose="020F0502020204030204" pitchFamily="34" charset="0"/>
                <a:ea typeface="Calibri" panose="020F0502020204030204" pitchFamily="34" charset="0"/>
                <a:cs typeface="Times New Roman" panose="02020603050405020304" pitchFamily="18" charset="0"/>
              </a:rPr>
              <a:t>Mental Wellness conferences </a:t>
            </a:r>
            <a:r>
              <a:rPr lang="en-US" sz="2300" dirty="0">
                <a:effectLst/>
                <a:latin typeface="Calibri" panose="020F0502020204030204" pitchFamily="34" charset="0"/>
                <a:ea typeface="Calibri" panose="020F0502020204030204" pitchFamily="34" charset="0"/>
                <a:cs typeface="Times New Roman" panose="02020603050405020304" pitchFamily="18" charset="0"/>
              </a:rPr>
              <a:t>to expand knowledge of up-and-coming speakers and contacts. </a:t>
            </a:r>
          </a:p>
        </p:txBody>
      </p:sp>
    </p:spTree>
    <p:extLst>
      <p:ext uri="{BB962C8B-B14F-4D97-AF65-F5344CB8AC3E}">
        <p14:creationId xmlns:p14="http://schemas.microsoft.com/office/powerpoint/2010/main" val="805856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34E67-A062-46AD-8F8C-307132B9BCAE}"/>
              </a:ext>
            </a:extLst>
          </p:cNvPr>
          <p:cNvSpPr>
            <a:spLocks noGrp="1"/>
          </p:cNvSpPr>
          <p:nvPr>
            <p:ph type="ctrTitle"/>
          </p:nvPr>
        </p:nvSpPr>
        <p:spPr>
          <a:xfrm>
            <a:off x="635489" y="406593"/>
            <a:ext cx="6679711" cy="958183"/>
          </a:xfrm>
        </p:spPr>
        <p:txBody>
          <a:bodyPr>
            <a:normAutofit/>
          </a:bodyPr>
          <a:lstStyle/>
          <a:p>
            <a:r>
              <a:rPr lang="en-US" dirty="0"/>
              <a:t>Accomplishments</a:t>
            </a:r>
          </a:p>
        </p:txBody>
      </p:sp>
      <p:sp>
        <p:nvSpPr>
          <p:cNvPr id="3" name="Subtitle 2">
            <a:extLst>
              <a:ext uri="{FF2B5EF4-FFF2-40B4-BE49-F238E27FC236}">
                <a16:creationId xmlns:a16="http://schemas.microsoft.com/office/drawing/2014/main" id="{0B07A810-A1DE-4085-9AB3-FB3C9CE4EDD8}"/>
              </a:ext>
            </a:extLst>
          </p:cNvPr>
          <p:cNvSpPr>
            <a:spLocks noGrp="1"/>
          </p:cNvSpPr>
          <p:nvPr>
            <p:ph type="subTitle" idx="1"/>
          </p:nvPr>
        </p:nvSpPr>
        <p:spPr>
          <a:xfrm>
            <a:off x="319565" y="1686891"/>
            <a:ext cx="7311558" cy="4895863"/>
          </a:xfrm>
        </p:spPr>
        <p:txBody>
          <a:bodyPr>
            <a:normAutofit fontScale="92500" lnSpcReduction="10000"/>
          </a:bodyPr>
          <a:lstStyle/>
          <a:p>
            <a:pPr marL="342900" marR="0" lvl="0" indent="-342900" algn="l">
              <a:lnSpc>
                <a:spcPct val="107000"/>
              </a:lnSpc>
              <a:spcBef>
                <a:spcPts val="0"/>
              </a:spcBef>
              <a:spcAft>
                <a:spcPts val="0"/>
              </a:spcAft>
              <a:buFont typeface="Wingdings" panose="05000000000000000000" pitchFamily="2" charset="2"/>
              <a:buChar char="v"/>
            </a:pPr>
            <a:r>
              <a:rPr lang="en-US" sz="2300" b="1" dirty="0">
                <a:effectLst/>
                <a:latin typeface="Calibri" panose="020F0502020204030204" pitchFamily="34" charset="0"/>
                <a:ea typeface="Calibri" panose="020F0502020204030204" pitchFamily="34" charset="0"/>
                <a:cs typeface="Times New Roman" panose="02020603050405020304" pitchFamily="18" charset="0"/>
              </a:rPr>
              <a:t>Basic mental wellness</a:t>
            </a:r>
            <a:r>
              <a:rPr lang="en-US" sz="2300" dirty="0">
                <a:effectLst/>
                <a:latin typeface="Calibri" panose="020F0502020204030204" pitchFamily="34" charset="0"/>
                <a:ea typeface="Calibri" panose="020F0502020204030204" pitchFamily="34" charset="0"/>
                <a:cs typeface="Times New Roman" panose="02020603050405020304" pitchFamily="18" charset="0"/>
              </a:rPr>
              <a:t> training included </a:t>
            </a:r>
            <a:r>
              <a:rPr lang="en-US" sz="2300" dirty="0">
                <a:latin typeface="Calibri" panose="020F0502020204030204" pitchFamily="34" charset="0"/>
                <a:ea typeface="Calibri" panose="020F0502020204030204" pitchFamily="34" charset="0"/>
                <a:cs typeface="Times New Roman" panose="02020603050405020304" pitchFamily="18" charset="0"/>
              </a:rPr>
              <a:t>in SKCTC as </a:t>
            </a:r>
            <a:r>
              <a:rPr lang="en-US" sz="2300" dirty="0">
                <a:effectLst/>
                <a:latin typeface="Calibri" panose="020F0502020204030204" pitchFamily="34" charset="0"/>
                <a:ea typeface="Calibri" panose="020F0502020204030204" pitchFamily="34" charset="0"/>
                <a:cs typeface="Times New Roman" panose="02020603050405020304" pitchFamily="18" charset="0"/>
              </a:rPr>
              <a:t>part of Fire Academy.  Considering other Zones.</a:t>
            </a:r>
          </a:p>
          <a:p>
            <a:pPr marR="0" lvl="0" algn="l">
              <a:lnSpc>
                <a:spcPct val="107000"/>
              </a:lnSpc>
              <a:spcBef>
                <a:spcPts val="0"/>
              </a:spcBef>
              <a:spcAft>
                <a:spcPts val="0"/>
              </a:spcAft>
            </a:pPr>
            <a:endParaRPr lang="en-US" sz="23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a:lnSpc>
                <a:spcPct val="107000"/>
              </a:lnSpc>
              <a:spcBef>
                <a:spcPts val="0"/>
              </a:spcBef>
              <a:spcAft>
                <a:spcPts val="0"/>
              </a:spcAft>
              <a:buFont typeface="Wingdings" panose="05000000000000000000" pitchFamily="2" charset="2"/>
              <a:buChar char="v"/>
            </a:pPr>
            <a:r>
              <a:rPr lang="en-US" sz="2300" dirty="0">
                <a:effectLst/>
                <a:latin typeface="Calibri" panose="020F0502020204030204" pitchFamily="34" charset="0"/>
                <a:ea typeface="Calibri" panose="020F0502020204030204" pitchFamily="34" charset="0"/>
                <a:cs typeface="Times New Roman" panose="02020603050405020304" pitchFamily="18" charset="0"/>
              </a:rPr>
              <a:t>Completed </a:t>
            </a:r>
            <a:r>
              <a:rPr lang="en-US" sz="2300" u="sng" dirty="0">
                <a:effectLst/>
                <a:latin typeface="Calibri" panose="020F0502020204030204" pitchFamily="34" charset="0"/>
                <a:ea typeface="Calibri" panose="020F0502020204030204" pitchFamily="34" charset="0"/>
                <a:cs typeface="Times New Roman" panose="02020603050405020304" pitchFamily="18" charset="0"/>
              </a:rPr>
              <a:t>TWO</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b="1" dirty="0">
                <a:effectLst/>
                <a:latin typeface="Calibri" panose="020F0502020204030204" pitchFamily="34" charset="0"/>
                <a:ea typeface="Calibri" panose="020F0502020204030204" pitchFamily="34" charset="0"/>
                <a:cs typeface="Times New Roman" panose="02020603050405020304" pitchFamily="18" charset="0"/>
              </a:rPr>
              <a:t>peer support</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b="1" dirty="0">
                <a:effectLst/>
                <a:latin typeface="Calibri" panose="020F0502020204030204" pitchFamily="34" charset="0"/>
                <a:ea typeface="Calibri" panose="020F0502020204030204" pitchFamily="34" charset="0"/>
                <a:cs typeface="Times New Roman" panose="02020603050405020304" pitchFamily="18" charset="0"/>
              </a:rPr>
              <a:t>training </a:t>
            </a:r>
            <a:r>
              <a:rPr lang="en-US" sz="2300" dirty="0">
                <a:effectLst/>
                <a:latin typeface="Calibri" panose="020F0502020204030204" pitchFamily="34" charset="0"/>
                <a:ea typeface="Calibri" panose="020F0502020204030204" pitchFamily="34" charset="0"/>
                <a:cs typeface="Times New Roman" panose="02020603050405020304" pitchFamily="18" charset="0"/>
              </a:rPr>
              <a:t>(train-the-trainer model).  Over 250 peer support trainers in King County.</a:t>
            </a:r>
          </a:p>
          <a:p>
            <a:pPr marL="342900" marR="0" lvl="0" indent="-342900" algn="l">
              <a:lnSpc>
                <a:spcPct val="107000"/>
              </a:lnSpc>
              <a:spcBef>
                <a:spcPts val="0"/>
              </a:spcBef>
              <a:spcAft>
                <a:spcPts val="0"/>
              </a:spcAft>
              <a:buFont typeface="Wingdings" panose="05000000000000000000" pitchFamily="2" charset="2"/>
              <a:buChar char="v"/>
            </a:pPr>
            <a:endParaRPr lang="en-US" sz="23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a:lnSpc>
                <a:spcPct val="107000"/>
              </a:lnSpc>
              <a:spcBef>
                <a:spcPts val="0"/>
              </a:spcBef>
              <a:spcAft>
                <a:spcPts val="0"/>
              </a:spcAft>
              <a:buFont typeface="Wingdings" panose="05000000000000000000" pitchFamily="2" charset="2"/>
              <a:buChar char="v"/>
            </a:pPr>
            <a:r>
              <a:rPr lang="en-US" sz="2300" dirty="0">
                <a:effectLst/>
                <a:latin typeface="Calibri" panose="020F0502020204030204" pitchFamily="34" charset="0"/>
                <a:ea typeface="Calibri" panose="020F0502020204030204" pitchFamily="34" charset="0"/>
                <a:cs typeface="Times New Roman" panose="02020603050405020304" pitchFamily="18" charset="0"/>
              </a:rPr>
              <a:t>Organized </a:t>
            </a:r>
            <a:r>
              <a:rPr lang="en-US" sz="2300" u="sng" dirty="0">
                <a:effectLst/>
                <a:latin typeface="Calibri" panose="020F0502020204030204" pitchFamily="34" charset="0"/>
                <a:ea typeface="Calibri" panose="020F0502020204030204" pitchFamily="34" charset="0"/>
                <a:cs typeface="Times New Roman" panose="02020603050405020304" pitchFamily="18" charset="0"/>
              </a:rPr>
              <a:t>SIX</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b="1" dirty="0">
                <a:effectLst/>
                <a:latin typeface="Calibri" panose="020F0502020204030204" pitchFamily="34" charset="0"/>
                <a:ea typeface="Calibri" panose="020F0502020204030204" pitchFamily="34" charset="0"/>
                <a:cs typeface="Times New Roman" panose="02020603050405020304" pitchFamily="18" charset="0"/>
              </a:rPr>
              <a:t>focused trainings</a:t>
            </a:r>
            <a:r>
              <a:rPr lang="en-US" sz="2300" dirty="0">
                <a:latin typeface="Calibri" panose="020F0502020204030204" pitchFamily="34" charset="0"/>
                <a:ea typeface="Calibri" panose="020F0502020204030204" pitchFamily="34" charset="0"/>
                <a:cs typeface="Times New Roman" panose="02020603050405020304" pitchFamily="18" charset="0"/>
              </a:rPr>
              <a:t>:</a:t>
            </a:r>
          </a:p>
          <a:p>
            <a:pPr marL="804863" marR="0" lvl="0" indent="-342900" algn="l">
              <a:lnSpc>
                <a:spcPct val="107000"/>
              </a:lnSpc>
              <a:spcBef>
                <a:spcPts val="0"/>
              </a:spcBef>
              <a:spcAft>
                <a:spcPts val="0"/>
              </a:spcAft>
              <a:buFont typeface="Wingdings" panose="05000000000000000000" pitchFamily="2" charset="2"/>
              <a:buChar char="§"/>
            </a:pPr>
            <a:r>
              <a:rPr lang="en-US" sz="2300" dirty="0">
                <a:latin typeface="Calibri" panose="020F0502020204030204" pitchFamily="34" charset="0"/>
                <a:ea typeface="Calibri" panose="020F0502020204030204" pitchFamily="34" charset="0"/>
                <a:cs typeface="Times New Roman" panose="02020603050405020304" pitchFamily="18" charset="0"/>
              </a:rPr>
              <a:t>Jan:  Sleep – Dr. Maureen Pierce</a:t>
            </a:r>
          </a:p>
          <a:p>
            <a:pPr marL="804863" indent="-342900" algn="l">
              <a:lnSpc>
                <a:spcPct val="107000"/>
              </a:lnSpc>
              <a:spcBef>
                <a:spcPts val="0"/>
              </a:spcBef>
              <a:buFont typeface="Wingdings" panose="05000000000000000000" pitchFamily="2" charset="2"/>
              <a:buChar char="§"/>
            </a:pPr>
            <a:r>
              <a:rPr lang="en-US" sz="2300" dirty="0">
                <a:latin typeface="Calibri" panose="020F0502020204030204" pitchFamily="34" charset="0"/>
                <a:ea typeface="Calibri" panose="020F0502020204030204" pitchFamily="34" charset="0"/>
                <a:cs typeface="Times New Roman" panose="02020603050405020304" pitchFamily="18" charset="0"/>
              </a:rPr>
              <a:t>Apr:  Stress for Dispatchers – PowerPoint</a:t>
            </a:r>
          </a:p>
          <a:p>
            <a:pPr marL="804863" marR="0" lvl="0" indent="-342900" algn="l">
              <a:lnSpc>
                <a:spcPct val="107000"/>
              </a:lnSpc>
              <a:spcBef>
                <a:spcPts val="0"/>
              </a:spcBef>
              <a:spcAft>
                <a:spcPts val="0"/>
              </a:spcAft>
              <a:buFont typeface="Wingdings" panose="05000000000000000000" pitchFamily="2" charset="2"/>
              <a:buChar char="§"/>
            </a:pPr>
            <a:r>
              <a:rPr lang="en-US" sz="2300" dirty="0">
                <a:latin typeface="Calibri" panose="020F0502020204030204" pitchFamily="34" charset="0"/>
                <a:ea typeface="Calibri" panose="020F0502020204030204" pitchFamily="34" charset="0"/>
                <a:cs typeface="Times New Roman" panose="02020603050405020304" pitchFamily="18" charset="0"/>
              </a:rPr>
              <a:t>May:  Resiliency – Dr. Larry Iverson</a:t>
            </a:r>
          </a:p>
          <a:p>
            <a:pPr marL="804863" indent="-342900" algn="l">
              <a:lnSpc>
                <a:spcPct val="107000"/>
              </a:lnSpc>
              <a:spcBef>
                <a:spcPts val="0"/>
              </a:spcBef>
              <a:buFont typeface="Wingdings" panose="05000000000000000000" pitchFamily="2" charset="2"/>
              <a:buChar char="§"/>
            </a:pPr>
            <a:r>
              <a:rPr lang="en-US" sz="2300" dirty="0">
                <a:latin typeface="Calibri" panose="020F0502020204030204" pitchFamily="34" charset="0"/>
                <a:ea typeface="Calibri" panose="020F0502020204030204" pitchFamily="34" charset="0"/>
                <a:cs typeface="Times New Roman" panose="02020603050405020304" pitchFamily="18" charset="0"/>
              </a:rPr>
              <a:t>Oct:  Administration – Dr. Kathy Gruver</a:t>
            </a:r>
          </a:p>
          <a:p>
            <a:pPr marL="804863" marR="0" lvl="0" indent="-342900" algn="l">
              <a:lnSpc>
                <a:spcPct val="107000"/>
              </a:lnSpc>
              <a:spcBef>
                <a:spcPts val="0"/>
              </a:spcBef>
              <a:spcAft>
                <a:spcPts val="0"/>
              </a:spcAft>
              <a:buFont typeface="Wingdings" panose="05000000000000000000" pitchFamily="2" charset="2"/>
              <a:buChar char="§"/>
            </a:pPr>
            <a:r>
              <a:rPr lang="en-US" sz="2300" dirty="0">
                <a:latin typeface="Calibri" panose="020F0502020204030204" pitchFamily="34" charset="0"/>
                <a:ea typeface="Calibri" panose="020F0502020204030204" pitchFamily="34" charset="0"/>
                <a:cs typeface="Times New Roman" panose="02020603050405020304" pitchFamily="18" charset="0"/>
              </a:rPr>
              <a:t>Nov:  Financial Health – Dan Becraft</a:t>
            </a:r>
          </a:p>
          <a:p>
            <a:pPr marL="804863" marR="0" lvl="0" indent="-342900" algn="l">
              <a:lnSpc>
                <a:spcPct val="107000"/>
              </a:lnSpc>
              <a:spcBef>
                <a:spcPts val="0"/>
              </a:spcBef>
              <a:spcAft>
                <a:spcPts val="0"/>
              </a:spcAft>
              <a:buFont typeface="Wingdings" panose="05000000000000000000" pitchFamily="2" charset="2"/>
              <a:buChar char="§"/>
            </a:pPr>
            <a:r>
              <a:rPr lang="en-US" sz="2300" dirty="0">
                <a:latin typeface="Calibri" panose="020F0502020204030204" pitchFamily="34" charset="0"/>
                <a:ea typeface="Calibri" panose="020F0502020204030204" pitchFamily="34" charset="0"/>
                <a:cs typeface="Times New Roman" panose="02020603050405020304" pitchFamily="18" charset="0"/>
              </a:rPr>
              <a:t>Dec:  Seminar - Northeastern University</a:t>
            </a:r>
          </a:p>
          <a:p>
            <a:pPr marL="342900" marR="0" lvl="0" indent="-342900" algn="l">
              <a:lnSpc>
                <a:spcPct val="107000"/>
              </a:lnSpc>
              <a:spcBef>
                <a:spcPts val="0"/>
              </a:spcBef>
              <a:spcAft>
                <a:spcPts val="0"/>
              </a:spcAft>
              <a:buFont typeface="Wingdings" panose="05000000000000000000" pitchFamily="2" charset="2"/>
              <a:buChar char="v"/>
            </a:pPr>
            <a:endParaRPr lang="en-US" sz="23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a:lnSpc>
                <a:spcPct val="107000"/>
              </a:lnSpc>
              <a:spcBef>
                <a:spcPts val="0"/>
              </a:spcBef>
              <a:spcAft>
                <a:spcPts val="0"/>
              </a:spcAft>
              <a:buFont typeface="Wingdings" panose="05000000000000000000" pitchFamily="2" charset="2"/>
              <a:buChar char="v"/>
            </a:pPr>
            <a:r>
              <a:rPr lang="en-US" sz="2300" dirty="0">
                <a:latin typeface="Calibri" panose="020F0502020204030204" pitchFamily="34" charset="0"/>
                <a:ea typeface="Calibri" panose="020F0502020204030204" pitchFamily="34" charset="0"/>
                <a:cs typeface="Times New Roman" panose="02020603050405020304" pitchFamily="18" charset="0"/>
              </a:rPr>
              <a:t>Conducted SECOND survey/shared results</a:t>
            </a:r>
          </a:p>
        </p:txBody>
      </p:sp>
    </p:spTree>
    <p:extLst>
      <p:ext uri="{BB962C8B-B14F-4D97-AF65-F5344CB8AC3E}">
        <p14:creationId xmlns:p14="http://schemas.microsoft.com/office/powerpoint/2010/main" val="271571367"/>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TM10001115[[fn=Parcel]]</Template>
  <TotalTime>15</TotalTime>
  <Words>897</Words>
  <Application>Microsoft Office PowerPoint</Application>
  <PresentationFormat>Widescreen</PresentationFormat>
  <Paragraphs>92</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Gill Sans MT</vt:lpstr>
      <vt:lpstr>Helvetica</vt:lpstr>
      <vt:lpstr>Wingdings</vt:lpstr>
      <vt:lpstr>Parcel</vt:lpstr>
      <vt:lpstr>Firefighter Mental Wellness</vt:lpstr>
      <vt:lpstr>Who is putting out the fire inside me?</vt:lpstr>
      <vt:lpstr>A few stories…….</vt:lpstr>
      <vt:lpstr>What is Mental Illness?</vt:lpstr>
      <vt:lpstr>Examples of signs and symptoms…</vt:lpstr>
      <vt:lpstr>PowerPoint Presentation</vt:lpstr>
      <vt:lpstr>KCFC Mental Wellness Subcommittee</vt:lpstr>
      <vt:lpstr>2021 Goals</vt:lpstr>
      <vt:lpstr>Accomplishments</vt:lpstr>
      <vt:lpstr>2022 Planning</vt:lpstr>
      <vt:lpstr>NFPA 1582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Firefighter Mental Wellness</dc:title>
  <dc:creator>Krause, Randy</dc:creator>
  <cp:lastModifiedBy>Krause, Randy</cp:lastModifiedBy>
  <cp:revision>1</cp:revision>
  <dcterms:created xsi:type="dcterms:W3CDTF">2022-02-08T15:57:08Z</dcterms:created>
  <dcterms:modified xsi:type="dcterms:W3CDTF">2022-02-10T02:27:42Z</dcterms:modified>
</cp:coreProperties>
</file>